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sldIdLst>
    <p:sldId id="271" r:id="rId5"/>
    <p:sldId id="258" r:id="rId6"/>
    <p:sldId id="285" r:id="rId7"/>
    <p:sldId id="259" r:id="rId8"/>
    <p:sldId id="286" r:id="rId9"/>
    <p:sldId id="262" r:id="rId10"/>
    <p:sldId id="282" r:id="rId11"/>
  </p:sldIdLst>
  <p:sldSz cx="15125700" cy="10693400"/>
  <p:notesSz cx="10234613" cy="70993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1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91482C-7A1A-DF02-8BE1-A2012850C104}" v="6" dt="2024-04-23T06:56:41.7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124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Vademecum</a:t>
            </a:r>
            <a:r>
              <a:rPr spc="-45" dirty="0"/>
              <a:t> </a:t>
            </a:r>
            <a:r>
              <a:rPr spc="-5" dirty="0"/>
              <a:t>per</a:t>
            </a:r>
            <a:r>
              <a:rPr spc="-40" dirty="0"/>
              <a:t> </a:t>
            </a:r>
            <a:r>
              <a:rPr dirty="0"/>
              <a:t>la</a:t>
            </a:r>
            <a:r>
              <a:rPr spc="-45" dirty="0"/>
              <a:t> </a:t>
            </a:r>
            <a:r>
              <a:rPr spc="5" dirty="0"/>
              <a:t>gestione</a:t>
            </a:r>
            <a:r>
              <a:rPr spc="-40" dirty="0"/>
              <a:t> </a:t>
            </a:r>
            <a:r>
              <a:rPr spc="-5" dirty="0"/>
              <a:t>della</a:t>
            </a:r>
            <a:r>
              <a:rPr spc="-40" dirty="0"/>
              <a:t> </a:t>
            </a:r>
            <a:r>
              <a:rPr spc="-10" dirty="0"/>
              <a:t>sicurezza</a:t>
            </a:r>
            <a:r>
              <a:rPr spc="-45" dirty="0"/>
              <a:t> </a:t>
            </a:r>
            <a:r>
              <a:rPr spc="-5" dirty="0"/>
              <a:t>e</a:t>
            </a:r>
            <a:r>
              <a:rPr spc="-40" dirty="0"/>
              <a:t> </a:t>
            </a:r>
            <a:r>
              <a:rPr spc="-5" dirty="0"/>
              <a:t>della</a:t>
            </a:r>
            <a:r>
              <a:rPr spc="-45" dirty="0"/>
              <a:t> </a:t>
            </a:r>
            <a:r>
              <a:rPr dirty="0"/>
              <a:t>salute</a:t>
            </a:r>
            <a:r>
              <a:rPr spc="-40" dirty="0"/>
              <a:t> </a:t>
            </a:r>
            <a:r>
              <a:rPr spc="5" dirty="0"/>
              <a:t>sul</a:t>
            </a:r>
            <a:r>
              <a:rPr spc="-40" dirty="0"/>
              <a:t> </a:t>
            </a:r>
            <a:r>
              <a:rPr spc="-5" dirty="0"/>
              <a:t>lavoro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87871" y="10176002"/>
            <a:ext cx="7184390" cy="316865"/>
          </a:xfrm>
          <a:custGeom>
            <a:avLst/>
            <a:gdLst/>
            <a:ahLst/>
            <a:cxnLst/>
            <a:rect l="l" t="t" r="r" b="b"/>
            <a:pathLst>
              <a:path w="7184390" h="316865">
                <a:moveTo>
                  <a:pt x="0" y="0"/>
                </a:moveTo>
                <a:lnTo>
                  <a:pt x="0" y="135775"/>
                </a:lnTo>
                <a:lnTo>
                  <a:pt x="6466" y="183898"/>
                </a:lnTo>
                <a:lnTo>
                  <a:pt x="24716" y="227141"/>
                </a:lnTo>
                <a:lnTo>
                  <a:pt x="53024" y="263778"/>
                </a:lnTo>
                <a:lnTo>
                  <a:pt x="89663" y="292085"/>
                </a:lnTo>
                <a:lnTo>
                  <a:pt x="132910" y="310334"/>
                </a:lnTo>
                <a:lnTo>
                  <a:pt x="181038" y="316801"/>
                </a:lnTo>
                <a:lnTo>
                  <a:pt x="7003224" y="316801"/>
                </a:lnTo>
                <a:lnTo>
                  <a:pt x="7051352" y="310334"/>
                </a:lnTo>
                <a:lnTo>
                  <a:pt x="7094599" y="292085"/>
                </a:lnTo>
                <a:lnTo>
                  <a:pt x="7131238" y="263778"/>
                </a:lnTo>
                <a:lnTo>
                  <a:pt x="7159546" y="227141"/>
                </a:lnTo>
                <a:lnTo>
                  <a:pt x="7177796" y="183898"/>
                </a:lnTo>
                <a:lnTo>
                  <a:pt x="7178180" y="181038"/>
                </a:lnTo>
                <a:lnTo>
                  <a:pt x="181038" y="181038"/>
                </a:lnTo>
                <a:lnTo>
                  <a:pt x="132910" y="174571"/>
                </a:lnTo>
                <a:lnTo>
                  <a:pt x="89663" y="156321"/>
                </a:lnTo>
                <a:lnTo>
                  <a:pt x="53024" y="128014"/>
                </a:lnTo>
                <a:lnTo>
                  <a:pt x="24716" y="91374"/>
                </a:lnTo>
                <a:lnTo>
                  <a:pt x="6466" y="48128"/>
                </a:lnTo>
                <a:lnTo>
                  <a:pt x="0" y="0"/>
                </a:lnTo>
                <a:close/>
              </a:path>
              <a:path w="7184390" h="316865">
                <a:moveTo>
                  <a:pt x="7184262" y="0"/>
                </a:moveTo>
                <a:lnTo>
                  <a:pt x="7177796" y="48128"/>
                </a:lnTo>
                <a:lnTo>
                  <a:pt x="7159546" y="91374"/>
                </a:lnTo>
                <a:lnTo>
                  <a:pt x="7131238" y="128014"/>
                </a:lnTo>
                <a:lnTo>
                  <a:pt x="7094599" y="156321"/>
                </a:lnTo>
                <a:lnTo>
                  <a:pt x="7051352" y="174571"/>
                </a:lnTo>
                <a:lnTo>
                  <a:pt x="7003224" y="181038"/>
                </a:lnTo>
                <a:lnTo>
                  <a:pt x="7178180" y="181038"/>
                </a:lnTo>
                <a:lnTo>
                  <a:pt x="7184262" y="135775"/>
                </a:lnTo>
                <a:lnTo>
                  <a:pt x="7184262" y="0"/>
                </a:lnTo>
                <a:close/>
              </a:path>
            </a:pathLst>
          </a:custGeom>
          <a:solidFill>
            <a:srgbClr val="262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57804" y="10346120"/>
            <a:ext cx="810260" cy="166370"/>
          </a:xfrm>
          <a:custGeom>
            <a:avLst/>
            <a:gdLst/>
            <a:ahLst/>
            <a:cxnLst/>
            <a:rect l="l" t="t" r="r" b="b"/>
            <a:pathLst>
              <a:path w="810260" h="166370">
                <a:moveTo>
                  <a:pt x="688746" y="0"/>
                </a:moveTo>
                <a:lnTo>
                  <a:pt x="0" y="0"/>
                </a:lnTo>
                <a:lnTo>
                  <a:pt x="0" y="165887"/>
                </a:lnTo>
                <a:lnTo>
                  <a:pt x="688746" y="165887"/>
                </a:lnTo>
                <a:lnTo>
                  <a:pt x="810196" y="77597"/>
                </a:lnTo>
                <a:lnTo>
                  <a:pt x="791219" y="61877"/>
                </a:lnTo>
                <a:lnTo>
                  <a:pt x="749471" y="35602"/>
                </a:lnTo>
                <a:lnTo>
                  <a:pt x="707722" y="10926"/>
                </a:lnTo>
                <a:lnTo>
                  <a:pt x="688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8813" y="10035146"/>
            <a:ext cx="577171" cy="573116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87871" y="126999"/>
            <a:ext cx="7184390" cy="316865"/>
          </a:xfrm>
          <a:custGeom>
            <a:avLst/>
            <a:gdLst/>
            <a:ahLst/>
            <a:cxnLst/>
            <a:rect l="l" t="t" r="r" b="b"/>
            <a:pathLst>
              <a:path w="7184390" h="316865">
                <a:moveTo>
                  <a:pt x="7184263" y="181025"/>
                </a:moveTo>
                <a:lnTo>
                  <a:pt x="7178180" y="135763"/>
                </a:lnTo>
                <a:lnTo>
                  <a:pt x="7177786" y="132905"/>
                </a:lnTo>
                <a:lnTo>
                  <a:pt x="7159536" y="89662"/>
                </a:lnTo>
                <a:lnTo>
                  <a:pt x="7131228" y="53035"/>
                </a:lnTo>
                <a:lnTo>
                  <a:pt x="7094588" y="24726"/>
                </a:lnTo>
                <a:lnTo>
                  <a:pt x="7051345" y="6477"/>
                </a:lnTo>
                <a:lnTo>
                  <a:pt x="7003224" y="12"/>
                </a:lnTo>
                <a:lnTo>
                  <a:pt x="181038" y="0"/>
                </a:lnTo>
                <a:lnTo>
                  <a:pt x="139369" y="5613"/>
                </a:lnTo>
                <a:lnTo>
                  <a:pt x="132905" y="6477"/>
                </a:lnTo>
                <a:lnTo>
                  <a:pt x="89662" y="24726"/>
                </a:lnTo>
                <a:lnTo>
                  <a:pt x="73685" y="37071"/>
                </a:lnTo>
                <a:lnTo>
                  <a:pt x="53022" y="53022"/>
                </a:lnTo>
                <a:lnTo>
                  <a:pt x="24714" y="89662"/>
                </a:lnTo>
                <a:lnTo>
                  <a:pt x="6464" y="132905"/>
                </a:lnTo>
                <a:lnTo>
                  <a:pt x="0" y="181025"/>
                </a:lnTo>
                <a:lnTo>
                  <a:pt x="0" y="316801"/>
                </a:lnTo>
                <a:lnTo>
                  <a:pt x="6464" y="268681"/>
                </a:lnTo>
                <a:lnTo>
                  <a:pt x="24714" y="225437"/>
                </a:lnTo>
                <a:lnTo>
                  <a:pt x="53022" y="188798"/>
                </a:lnTo>
                <a:lnTo>
                  <a:pt x="89662" y="160489"/>
                </a:lnTo>
                <a:lnTo>
                  <a:pt x="132905" y="142240"/>
                </a:lnTo>
                <a:lnTo>
                  <a:pt x="139369" y="141376"/>
                </a:lnTo>
                <a:lnTo>
                  <a:pt x="181025" y="135775"/>
                </a:lnTo>
                <a:lnTo>
                  <a:pt x="7003224" y="135775"/>
                </a:lnTo>
                <a:lnTo>
                  <a:pt x="7051345" y="142240"/>
                </a:lnTo>
                <a:lnTo>
                  <a:pt x="7094588" y="160489"/>
                </a:lnTo>
                <a:lnTo>
                  <a:pt x="7131228" y="188798"/>
                </a:lnTo>
                <a:lnTo>
                  <a:pt x="7159523" y="225437"/>
                </a:lnTo>
                <a:lnTo>
                  <a:pt x="7177773" y="268681"/>
                </a:lnTo>
                <a:lnTo>
                  <a:pt x="7184250" y="316814"/>
                </a:lnTo>
                <a:lnTo>
                  <a:pt x="7184263" y="18102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747875" y="10176001"/>
            <a:ext cx="7184390" cy="316865"/>
          </a:xfrm>
          <a:custGeom>
            <a:avLst/>
            <a:gdLst/>
            <a:ahLst/>
            <a:cxnLst/>
            <a:rect l="l" t="t" r="r" b="b"/>
            <a:pathLst>
              <a:path w="7184390" h="316865">
                <a:moveTo>
                  <a:pt x="0" y="0"/>
                </a:moveTo>
                <a:lnTo>
                  <a:pt x="0" y="135775"/>
                </a:lnTo>
                <a:lnTo>
                  <a:pt x="6466" y="183898"/>
                </a:lnTo>
                <a:lnTo>
                  <a:pt x="24716" y="227141"/>
                </a:lnTo>
                <a:lnTo>
                  <a:pt x="53022" y="263778"/>
                </a:lnTo>
                <a:lnTo>
                  <a:pt x="89660" y="292085"/>
                </a:lnTo>
                <a:lnTo>
                  <a:pt x="132903" y="310334"/>
                </a:lnTo>
                <a:lnTo>
                  <a:pt x="181025" y="316801"/>
                </a:lnTo>
                <a:lnTo>
                  <a:pt x="7003224" y="316801"/>
                </a:lnTo>
                <a:lnTo>
                  <a:pt x="7051347" y="310334"/>
                </a:lnTo>
                <a:lnTo>
                  <a:pt x="7094590" y="292085"/>
                </a:lnTo>
                <a:lnTo>
                  <a:pt x="7131227" y="263778"/>
                </a:lnTo>
                <a:lnTo>
                  <a:pt x="7159534" y="227141"/>
                </a:lnTo>
                <a:lnTo>
                  <a:pt x="7177783" y="183898"/>
                </a:lnTo>
                <a:lnTo>
                  <a:pt x="7178167" y="181038"/>
                </a:lnTo>
                <a:lnTo>
                  <a:pt x="181025" y="181038"/>
                </a:lnTo>
                <a:lnTo>
                  <a:pt x="132903" y="174571"/>
                </a:lnTo>
                <a:lnTo>
                  <a:pt x="89660" y="156321"/>
                </a:lnTo>
                <a:lnTo>
                  <a:pt x="53022" y="128014"/>
                </a:lnTo>
                <a:lnTo>
                  <a:pt x="24716" y="91374"/>
                </a:lnTo>
                <a:lnTo>
                  <a:pt x="6466" y="48128"/>
                </a:lnTo>
                <a:lnTo>
                  <a:pt x="0" y="0"/>
                </a:lnTo>
                <a:close/>
              </a:path>
              <a:path w="7184390" h="316865">
                <a:moveTo>
                  <a:pt x="7184250" y="0"/>
                </a:moveTo>
                <a:lnTo>
                  <a:pt x="7177783" y="48128"/>
                </a:lnTo>
                <a:lnTo>
                  <a:pt x="7159534" y="91374"/>
                </a:lnTo>
                <a:lnTo>
                  <a:pt x="7131227" y="128014"/>
                </a:lnTo>
                <a:lnTo>
                  <a:pt x="7094590" y="156321"/>
                </a:lnTo>
                <a:lnTo>
                  <a:pt x="7051347" y="174571"/>
                </a:lnTo>
                <a:lnTo>
                  <a:pt x="7003224" y="181038"/>
                </a:lnTo>
                <a:lnTo>
                  <a:pt x="7178167" y="181038"/>
                </a:lnTo>
                <a:lnTo>
                  <a:pt x="7184250" y="135775"/>
                </a:lnTo>
                <a:lnTo>
                  <a:pt x="7184250" y="0"/>
                </a:lnTo>
                <a:close/>
              </a:path>
            </a:pathLst>
          </a:custGeom>
          <a:solidFill>
            <a:srgbClr val="262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3768097" y="10345662"/>
            <a:ext cx="810260" cy="166370"/>
          </a:xfrm>
          <a:custGeom>
            <a:avLst/>
            <a:gdLst/>
            <a:ahLst/>
            <a:cxnLst/>
            <a:rect l="l" t="t" r="r" b="b"/>
            <a:pathLst>
              <a:path w="810259" h="166370">
                <a:moveTo>
                  <a:pt x="810196" y="0"/>
                </a:moveTo>
                <a:lnTo>
                  <a:pt x="121450" y="0"/>
                </a:lnTo>
                <a:lnTo>
                  <a:pt x="102473" y="10926"/>
                </a:lnTo>
                <a:lnTo>
                  <a:pt x="60725" y="35602"/>
                </a:lnTo>
                <a:lnTo>
                  <a:pt x="18976" y="61877"/>
                </a:lnTo>
                <a:lnTo>
                  <a:pt x="0" y="77596"/>
                </a:lnTo>
                <a:lnTo>
                  <a:pt x="121450" y="165887"/>
                </a:lnTo>
                <a:lnTo>
                  <a:pt x="810196" y="165887"/>
                </a:lnTo>
                <a:lnTo>
                  <a:pt x="8101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940115" y="10034687"/>
            <a:ext cx="577171" cy="573116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7747864" y="126999"/>
            <a:ext cx="7184390" cy="316865"/>
          </a:xfrm>
          <a:custGeom>
            <a:avLst/>
            <a:gdLst/>
            <a:ahLst/>
            <a:cxnLst/>
            <a:rect l="l" t="t" r="r" b="b"/>
            <a:pathLst>
              <a:path w="7184390" h="316865">
                <a:moveTo>
                  <a:pt x="7184263" y="181025"/>
                </a:moveTo>
                <a:lnTo>
                  <a:pt x="7178180" y="135763"/>
                </a:lnTo>
                <a:lnTo>
                  <a:pt x="7177786" y="132918"/>
                </a:lnTo>
                <a:lnTo>
                  <a:pt x="7159536" y="89674"/>
                </a:lnTo>
                <a:lnTo>
                  <a:pt x="7131228" y="53035"/>
                </a:lnTo>
                <a:lnTo>
                  <a:pt x="7094601" y="24726"/>
                </a:lnTo>
                <a:lnTo>
                  <a:pt x="7051357" y="6477"/>
                </a:lnTo>
                <a:lnTo>
                  <a:pt x="7003237" y="0"/>
                </a:lnTo>
                <a:lnTo>
                  <a:pt x="181038" y="0"/>
                </a:lnTo>
                <a:lnTo>
                  <a:pt x="132905" y="6477"/>
                </a:lnTo>
                <a:lnTo>
                  <a:pt x="89662" y="24726"/>
                </a:lnTo>
                <a:lnTo>
                  <a:pt x="53035" y="53022"/>
                </a:lnTo>
                <a:lnTo>
                  <a:pt x="24726" y="89662"/>
                </a:lnTo>
                <a:lnTo>
                  <a:pt x="6464" y="132918"/>
                </a:lnTo>
                <a:lnTo>
                  <a:pt x="0" y="181038"/>
                </a:lnTo>
                <a:lnTo>
                  <a:pt x="0" y="316814"/>
                </a:lnTo>
                <a:lnTo>
                  <a:pt x="6477" y="268681"/>
                </a:lnTo>
                <a:lnTo>
                  <a:pt x="24726" y="225437"/>
                </a:lnTo>
                <a:lnTo>
                  <a:pt x="53035" y="188798"/>
                </a:lnTo>
                <a:lnTo>
                  <a:pt x="89662" y="160489"/>
                </a:lnTo>
                <a:lnTo>
                  <a:pt x="132905" y="142240"/>
                </a:lnTo>
                <a:lnTo>
                  <a:pt x="181025" y="135775"/>
                </a:lnTo>
                <a:lnTo>
                  <a:pt x="7003224" y="135775"/>
                </a:lnTo>
                <a:lnTo>
                  <a:pt x="7051345" y="142240"/>
                </a:lnTo>
                <a:lnTo>
                  <a:pt x="7094588" y="160489"/>
                </a:lnTo>
                <a:lnTo>
                  <a:pt x="7131228" y="188798"/>
                </a:lnTo>
                <a:lnTo>
                  <a:pt x="7159536" y="225437"/>
                </a:lnTo>
                <a:lnTo>
                  <a:pt x="7177786" y="268681"/>
                </a:lnTo>
                <a:lnTo>
                  <a:pt x="7184250" y="316814"/>
                </a:lnTo>
                <a:lnTo>
                  <a:pt x="7184263" y="18102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99997" y="540536"/>
            <a:ext cx="6480010" cy="72000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Vademecum</a:t>
            </a:r>
            <a:r>
              <a:rPr spc="-45" dirty="0"/>
              <a:t> </a:t>
            </a:r>
            <a:r>
              <a:rPr spc="-5" dirty="0"/>
              <a:t>per</a:t>
            </a:r>
            <a:r>
              <a:rPr spc="-40" dirty="0"/>
              <a:t> </a:t>
            </a:r>
            <a:r>
              <a:rPr dirty="0"/>
              <a:t>la</a:t>
            </a:r>
            <a:r>
              <a:rPr spc="-45" dirty="0"/>
              <a:t> </a:t>
            </a:r>
            <a:r>
              <a:rPr spc="5" dirty="0"/>
              <a:t>gestione</a:t>
            </a:r>
            <a:r>
              <a:rPr spc="-40" dirty="0"/>
              <a:t> </a:t>
            </a:r>
            <a:r>
              <a:rPr spc="-5" dirty="0"/>
              <a:t>della</a:t>
            </a:r>
            <a:r>
              <a:rPr spc="-40" dirty="0"/>
              <a:t> </a:t>
            </a:r>
            <a:r>
              <a:rPr spc="-10" dirty="0"/>
              <a:t>sicurezza</a:t>
            </a:r>
            <a:r>
              <a:rPr spc="-45" dirty="0"/>
              <a:t> </a:t>
            </a:r>
            <a:r>
              <a:rPr spc="-5" dirty="0"/>
              <a:t>e</a:t>
            </a:r>
            <a:r>
              <a:rPr spc="-40" dirty="0"/>
              <a:t> </a:t>
            </a:r>
            <a:r>
              <a:rPr spc="-5" dirty="0"/>
              <a:t>della</a:t>
            </a:r>
            <a:r>
              <a:rPr spc="-45" dirty="0"/>
              <a:t> </a:t>
            </a:r>
            <a:r>
              <a:rPr dirty="0"/>
              <a:t>salute</a:t>
            </a:r>
            <a:r>
              <a:rPr spc="-40" dirty="0"/>
              <a:t> </a:t>
            </a:r>
            <a:r>
              <a:rPr spc="5" dirty="0"/>
              <a:t>sul</a:t>
            </a:r>
            <a:r>
              <a:rPr spc="-40" dirty="0"/>
              <a:t> </a:t>
            </a:r>
            <a:r>
              <a:rPr spc="-5" dirty="0"/>
              <a:t>lavoro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Vademecum</a:t>
            </a:r>
            <a:r>
              <a:rPr spc="-45" dirty="0"/>
              <a:t> </a:t>
            </a:r>
            <a:r>
              <a:rPr spc="-5" dirty="0"/>
              <a:t>per</a:t>
            </a:r>
            <a:r>
              <a:rPr spc="-40" dirty="0"/>
              <a:t> </a:t>
            </a:r>
            <a:r>
              <a:rPr dirty="0"/>
              <a:t>la</a:t>
            </a:r>
            <a:r>
              <a:rPr spc="-45" dirty="0"/>
              <a:t> </a:t>
            </a:r>
            <a:r>
              <a:rPr spc="5" dirty="0"/>
              <a:t>gestione</a:t>
            </a:r>
            <a:r>
              <a:rPr spc="-40" dirty="0"/>
              <a:t> </a:t>
            </a:r>
            <a:r>
              <a:rPr spc="-5" dirty="0"/>
              <a:t>della</a:t>
            </a:r>
            <a:r>
              <a:rPr spc="-40" dirty="0"/>
              <a:t> </a:t>
            </a:r>
            <a:r>
              <a:rPr spc="-10" dirty="0"/>
              <a:t>sicurezza</a:t>
            </a:r>
            <a:r>
              <a:rPr spc="-45" dirty="0"/>
              <a:t> </a:t>
            </a:r>
            <a:r>
              <a:rPr spc="-5" dirty="0"/>
              <a:t>e</a:t>
            </a:r>
            <a:r>
              <a:rPr spc="-40" dirty="0"/>
              <a:t> </a:t>
            </a:r>
            <a:r>
              <a:rPr spc="-5" dirty="0"/>
              <a:t>della</a:t>
            </a:r>
            <a:r>
              <a:rPr spc="-45" dirty="0"/>
              <a:t> </a:t>
            </a:r>
            <a:r>
              <a:rPr dirty="0"/>
              <a:t>salute</a:t>
            </a:r>
            <a:r>
              <a:rPr spc="-40" dirty="0"/>
              <a:t> </a:t>
            </a:r>
            <a:r>
              <a:rPr spc="5" dirty="0"/>
              <a:t>sul</a:t>
            </a:r>
            <a:r>
              <a:rPr spc="-40" dirty="0"/>
              <a:t> </a:t>
            </a:r>
            <a:r>
              <a:rPr spc="-5" dirty="0"/>
              <a:t>lavoro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Vademecum</a:t>
            </a:r>
            <a:r>
              <a:rPr spc="-45" dirty="0"/>
              <a:t> </a:t>
            </a:r>
            <a:r>
              <a:rPr spc="-5" dirty="0"/>
              <a:t>per</a:t>
            </a:r>
            <a:r>
              <a:rPr spc="-40" dirty="0"/>
              <a:t> </a:t>
            </a:r>
            <a:r>
              <a:rPr dirty="0"/>
              <a:t>la</a:t>
            </a:r>
            <a:r>
              <a:rPr spc="-45" dirty="0"/>
              <a:t> </a:t>
            </a:r>
            <a:r>
              <a:rPr spc="5" dirty="0"/>
              <a:t>gestione</a:t>
            </a:r>
            <a:r>
              <a:rPr spc="-40" dirty="0"/>
              <a:t> </a:t>
            </a:r>
            <a:r>
              <a:rPr spc="-5" dirty="0"/>
              <a:t>della</a:t>
            </a:r>
            <a:r>
              <a:rPr spc="-40" dirty="0"/>
              <a:t> </a:t>
            </a:r>
            <a:r>
              <a:rPr spc="-10" dirty="0"/>
              <a:t>sicurezza</a:t>
            </a:r>
            <a:r>
              <a:rPr spc="-45" dirty="0"/>
              <a:t> </a:t>
            </a:r>
            <a:r>
              <a:rPr spc="-5" dirty="0"/>
              <a:t>e</a:t>
            </a:r>
            <a:r>
              <a:rPr spc="-40" dirty="0"/>
              <a:t> </a:t>
            </a:r>
            <a:r>
              <a:rPr spc="-5" dirty="0"/>
              <a:t>della</a:t>
            </a:r>
            <a:r>
              <a:rPr spc="-45" dirty="0"/>
              <a:t> </a:t>
            </a:r>
            <a:r>
              <a:rPr dirty="0"/>
              <a:t>salute</a:t>
            </a:r>
            <a:r>
              <a:rPr spc="-40" dirty="0"/>
              <a:t> </a:t>
            </a:r>
            <a:r>
              <a:rPr spc="5" dirty="0"/>
              <a:t>sul</a:t>
            </a:r>
            <a:r>
              <a:rPr spc="-40" dirty="0"/>
              <a:t> </a:t>
            </a:r>
            <a:r>
              <a:rPr spc="-5" dirty="0"/>
              <a:t>lavoro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8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Vademecum</a:t>
            </a:r>
            <a:r>
              <a:rPr spc="-45" dirty="0"/>
              <a:t> </a:t>
            </a:r>
            <a:r>
              <a:rPr spc="-5" dirty="0"/>
              <a:t>per</a:t>
            </a:r>
            <a:r>
              <a:rPr spc="-40" dirty="0"/>
              <a:t> </a:t>
            </a:r>
            <a:r>
              <a:rPr dirty="0"/>
              <a:t>la</a:t>
            </a:r>
            <a:r>
              <a:rPr spc="-45" dirty="0"/>
              <a:t> </a:t>
            </a:r>
            <a:r>
              <a:rPr spc="5" dirty="0"/>
              <a:t>gestione</a:t>
            </a:r>
            <a:r>
              <a:rPr spc="-40" dirty="0"/>
              <a:t> </a:t>
            </a:r>
            <a:r>
              <a:rPr spc="-5" dirty="0"/>
              <a:t>della</a:t>
            </a:r>
            <a:r>
              <a:rPr spc="-40" dirty="0"/>
              <a:t> </a:t>
            </a:r>
            <a:r>
              <a:rPr spc="-10" dirty="0"/>
              <a:t>sicurezza</a:t>
            </a:r>
            <a:r>
              <a:rPr spc="-45" dirty="0"/>
              <a:t> </a:t>
            </a:r>
            <a:r>
              <a:rPr spc="-5" dirty="0"/>
              <a:t>e</a:t>
            </a:r>
            <a:r>
              <a:rPr spc="-40" dirty="0"/>
              <a:t> </a:t>
            </a:r>
            <a:r>
              <a:rPr spc="-5" dirty="0"/>
              <a:t>della</a:t>
            </a:r>
            <a:r>
              <a:rPr spc="-45" dirty="0"/>
              <a:t> </a:t>
            </a:r>
            <a:r>
              <a:rPr dirty="0"/>
              <a:t>salute</a:t>
            </a:r>
            <a:r>
              <a:rPr spc="-40" dirty="0"/>
              <a:t> </a:t>
            </a:r>
            <a:r>
              <a:rPr spc="5" dirty="0"/>
              <a:t>sul</a:t>
            </a:r>
            <a:r>
              <a:rPr spc="-40" dirty="0"/>
              <a:t> </a:t>
            </a:r>
            <a:r>
              <a:rPr spc="-5" dirty="0"/>
              <a:t>lavoro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6873870" y="708824"/>
            <a:ext cx="21310591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88299" y="10354580"/>
            <a:ext cx="3038475" cy="140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Vademecum</a:t>
            </a:r>
            <a:r>
              <a:rPr spc="-45" dirty="0"/>
              <a:t> </a:t>
            </a:r>
            <a:r>
              <a:rPr spc="-5" dirty="0"/>
              <a:t>per</a:t>
            </a:r>
            <a:r>
              <a:rPr spc="-40" dirty="0"/>
              <a:t> </a:t>
            </a:r>
            <a:r>
              <a:rPr dirty="0"/>
              <a:t>la</a:t>
            </a:r>
            <a:r>
              <a:rPr spc="-45" dirty="0"/>
              <a:t> </a:t>
            </a:r>
            <a:r>
              <a:rPr spc="5" dirty="0"/>
              <a:t>gestione</a:t>
            </a:r>
            <a:r>
              <a:rPr spc="-40" dirty="0"/>
              <a:t> </a:t>
            </a:r>
            <a:r>
              <a:rPr spc="-5" dirty="0"/>
              <a:t>della</a:t>
            </a:r>
            <a:r>
              <a:rPr spc="-40" dirty="0"/>
              <a:t> </a:t>
            </a:r>
            <a:r>
              <a:rPr spc="-10" dirty="0"/>
              <a:t>sicurezza</a:t>
            </a:r>
            <a:r>
              <a:rPr spc="-45" dirty="0"/>
              <a:t> </a:t>
            </a:r>
            <a:r>
              <a:rPr spc="-5" dirty="0"/>
              <a:t>e</a:t>
            </a:r>
            <a:r>
              <a:rPr spc="-40" dirty="0"/>
              <a:t> </a:t>
            </a:r>
            <a:r>
              <a:rPr spc="-5" dirty="0"/>
              <a:t>della</a:t>
            </a:r>
            <a:r>
              <a:rPr spc="-45" dirty="0"/>
              <a:t> </a:t>
            </a:r>
            <a:r>
              <a:rPr dirty="0"/>
              <a:t>salute</a:t>
            </a:r>
            <a:r>
              <a:rPr spc="-40" dirty="0"/>
              <a:t> </a:t>
            </a:r>
            <a:r>
              <a:rPr spc="5" dirty="0"/>
              <a:t>sul</a:t>
            </a:r>
            <a:r>
              <a:rPr spc="-40" dirty="0"/>
              <a:t> </a:t>
            </a:r>
            <a:r>
              <a:rPr spc="-5" dirty="0"/>
              <a:t>lavoro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privacy@oxfam.it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mailto:itc@oxfam.i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privacy@oxfam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8087300" y="6031128"/>
            <a:ext cx="488575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  <a:tab pos="469900" algn="l"/>
              </a:tabLst>
            </a:pPr>
            <a:r>
              <a:rPr lang="it-IT" sz="1200" b="1" spc="-30" dirty="0">
                <a:latin typeface="Arial"/>
                <a:cs typeface="Arial"/>
              </a:rPr>
              <a:t>	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6109" y="10341809"/>
            <a:ext cx="15748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1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9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627217" y="10342525"/>
            <a:ext cx="15430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9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15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/>
              <a:t>Vademecum</a:t>
            </a:r>
            <a:r>
              <a:rPr spc="-45" dirty="0"/>
              <a:t> </a:t>
            </a:r>
            <a:r>
              <a:rPr spc="-5" dirty="0"/>
              <a:t>per</a:t>
            </a:r>
            <a:r>
              <a:rPr spc="-40" dirty="0"/>
              <a:t> </a:t>
            </a:r>
            <a:r>
              <a:rPr dirty="0"/>
              <a:t>la</a:t>
            </a:r>
            <a:r>
              <a:rPr spc="-45" dirty="0"/>
              <a:t> </a:t>
            </a:r>
            <a:r>
              <a:rPr spc="5" dirty="0"/>
              <a:t>gestione</a:t>
            </a:r>
            <a:r>
              <a:rPr spc="-40" dirty="0"/>
              <a:t> </a:t>
            </a:r>
            <a:r>
              <a:rPr spc="-5" dirty="0"/>
              <a:t>della</a:t>
            </a:r>
            <a:r>
              <a:rPr spc="-40" dirty="0"/>
              <a:t> </a:t>
            </a:r>
            <a:r>
              <a:rPr spc="-10" dirty="0"/>
              <a:t>sicurezza</a:t>
            </a:r>
            <a:r>
              <a:rPr spc="-45" dirty="0"/>
              <a:t> </a:t>
            </a:r>
            <a:r>
              <a:rPr spc="-5" dirty="0"/>
              <a:t>e</a:t>
            </a:r>
            <a:r>
              <a:rPr spc="-40" dirty="0"/>
              <a:t> </a:t>
            </a:r>
            <a:r>
              <a:rPr spc="-5" dirty="0"/>
              <a:t>della</a:t>
            </a:r>
            <a:r>
              <a:rPr spc="-45" dirty="0"/>
              <a:t> </a:t>
            </a:r>
            <a:r>
              <a:rPr dirty="0"/>
              <a:t>salute</a:t>
            </a:r>
            <a:r>
              <a:rPr spc="-40" dirty="0"/>
              <a:t> </a:t>
            </a:r>
            <a:r>
              <a:rPr spc="5" dirty="0"/>
              <a:t>sul</a:t>
            </a:r>
            <a:r>
              <a:rPr spc="-40" dirty="0"/>
              <a:t> </a:t>
            </a:r>
            <a:r>
              <a:rPr spc="-5" dirty="0"/>
              <a:t>lavoro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10610153" y="10354585"/>
            <a:ext cx="3038475" cy="14097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Vademecum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5" dirty="0">
                <a:solidFill>
                  <a:srgbClr val="FFFFFF"/>
                </a:solidFill>
                <a:latin typeface="Arial"/>
                <a:cs typeface="Arial"/>
              </a:rPr>
              <a:t>gestione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della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FFFFFF"/>
                </a:solidFill>
                <a:latin typeface="Arial"/>
                <a:cs typeface="Arial"/>
              </a:rPr>
              <a:t>sicurezza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della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salute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5" dirty="0">
                <a:solidFill>
                  <a:srgbClr val="FFFFFF"/>
                </a:solidFill>
                <a:latin typeface="Arial"/>
                <a:cs typeface="Arial"/>
              </a:rPr>
              <a:t>sul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lavoro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771931" y="632717"/>
            <a:ext cx="6096000" cy="92964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algn="ctr"/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995689" y="9452063"/>
            <a:ext cx="5794922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Oxfam Italia e Oxfam Italia Intercultura</a:t>
            </a:r>
          </a:p>
        </p:txBody>
      </p:sp>
      <p:sp>
        <p:nvSpPr>
          <p:cNvPr id="2" name="AutoShape 2" descr="Regolamento Privacy (GDPR): guida per siti w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874" y="2640441"/>
            <a:ext cx="5356113" cy="2999423"/>
          </a:xfrm>
          <a:prstGeom prst="rect">
            <a:avLst/>
          </a:prstGeom>
        </p:spPr>
      </p:pic>
      <p:sp>
        <p:nvSpPr>
          <p:cNvPr id="35" name="Rettangolo 34"/>
          <p:cNvSpPr/>
          <p:nvPr/>
        </p:nvSpPr>
        <p:spPr>
          <a:xfrm>
            <a:off x="1185544" y="1267244"/>
            <a:ext cx="5794922" cy="12464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it-IT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Brochure </a:t>
            </a:r>
          </a:p>
          <a:p>
            <a:pPr algn="ctr"/>
            <a:r>
              <a:rPr lang="it-IT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it-IT" sz="2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 il trattamento dei dati</a:t>
            </a:r>
          </a:p>
          <a:p>
            <a:pPr algn="ctr"/>
            <a:r>
              <a:rPr lang="it-IT" sz="2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Regolamento UE 679/2016 - GDPR </a:t>
            </a:r>
            <a:endParaRPr lang="it-IT" sz="2500" b="0" cap="none" spc="0" dirty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cs typeface="Calibri"/>
            </a:endParaRPr>
          </a:p>
        </p:txBody>
      </p:sp>
      <p:sp>
        <p:nvSpPr>
          <p:cNvPr id="36" name="Rettangolo 35"/>
          <p:cNvSpPr/>
          <p:nvPr/>
        </p:nvSpPr>
        <p:spPr>
          <a:xfrm>
            <a:off x="790981" y="5961424"/>
            <a:ext cx="62043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Il Regolamento UE </a:t>
            </a:r>
            <a:r>
              <a:rPr lang="it-IT" dirty="0" smtClean="0"/>
              <a:t>679/2016 </a:t>
            </a:r>
            <a:r>
              <a:rPr lang="it-IT" dirty="0"/>
              <a:t> - </a:t>
            </a:r>
            <a:br>
              <a:rPr lang="it-IT" dirty="0"/>
            </a:br>
            <a:r>
              <a:rPr lang="it-IT" dirty="0"/>
              <a:t>General Data Protection Regulation (GDPR)</a:t>
            </a:r>
          </a:p>
          <a:p>
            <a:pPr algn="ctr"/>
            <a:r>
              <a:rPr lang="it-IT" dirty="0"/>
              <a:t>Stabilisce le norme relative alla protezione e al trattamento dei dati personali, protegge i diritti e le libertà fondamentali delle </a:t>
            </a:r>
            <a:r>
              <a:rPr lang="it-IT" b="1" i="1" dirty="0"/>
              <a:t>Persone Fisiche</a:t>
            </a:r>
          </a:p>
          <a:p>
            <a:pPr algn="ctr"/>
            <a:r>
              <a:rPr lang="it-IT" dirty="0"/>
              <a:t>Il GDPR nasce con l’obiettivo di tutelare i dati personali delle persone fisiche che nel Regolamento vengono definite “Interessati del trattamento”.</a:t>
            </a:r>
            <a:endParaRPr lang="it-IT" b="1" i="1" dirty="0"/>
          </a:p>
        </p:txBody>
      </p:sp>
      <p:sp>
        <p:nvSpPr>
          <p:cNvPr id="37" name="Rettangolo 36"/>
          <p:cNvSpPr/>
          <p:nvPr/>
        </p:nvSpPr>
        <p:spPr>
          <a:xfrm>
            <a:off x="7125582" y="660657"/>
            <a:ext cx="756285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u="sng" dirty="0"/>
              <a:t>Concetto di TRATTAMENTO</a:t>
            </a:r>
            <a:endParaRPr lang="it-IT" dirty="0"/>
          </a:p>
          <a:p>
            <a:r>
              <a:rPr lang="it-IT" dirty="0"/>
              <a:t>Qualsiasi operazione o insieme di operazioni, compiuta su dati personali, con o senza ausilio di processi automatizzati (raccolta, registrazione, organizzazione, strutturazione, conservazione, modifica, estrazione, consultazione, comunicazione mediante trasmissione, diffusione o qualsiasi forma di messa a disposizione, raffronto, interconnessione, limitazione, cancellazione…)</a:t>
            </a:r>
          </a:p>
        </p:txBody>
      </p:sp>
      <p:pic>
        <p:nvPicPr>
          <p:cNvPr id="1028" name="Picture 4" descr="Consenso al trattamento dei dati personali: guida alla raccolta e relativa  gestione - Agenda Digit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740" y="3924713"/>
            <a:ext cx="4211333" cy="280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7125582" y="8236895"/>
            <a:ext cx="756285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u="sng" dirty="0"/>
              <a:t>Concetto di CATEGORIE PARTICOLARI </a:t>
            </a:r>
            <a:r>
              <a:rPr lang="it-IT" dirty="0"/>
              <a:t>(Ex Dati Sensibili)</a:t>
            </a:r>
          </a:p>
          <a:p>
            <a:r>
              <a:rPr lang="it-IT" dirty="0"/>
              <a:t>Qualsiasi dato che possa rivelare l'origine razziale ed etnica, le convinzioni religiose, filosofiche o di altro genere, le opinioni politiche, l'adesione a partiti, sindacati, associazioni od organizzazioni a carattere religioso, filosofico, politico o sindacale, lo stato di salute, la vita sessuale e lo stato giudiziale.</a:t>
            </a:r>
          </a:p>
        </p:txBody>
      </p:sp>
      <p:sp>
        <p:nvSpPr>
          <p:cNvPr id="5" name="Rettangolo 4"/>
          <p:cNvSpPr/>
          <p:nvPr/>
        </p:nvSpPr>
        <p:spPr>
          <a:xfrm>
            <a:off x="7211204" y="3361276"/>
            <a:ext cx="27412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/>
              <a:t>Concetto di DATO PERSONALE </a:t>
            </a:r>
          </a:p>
          <a:p>
            <a:r>
              <a:rPr lang="it-IT" dirty="0"/>
              <a:t>Qualsiasi informazione riguardante una persona fisica identificata o identificabile direttamente o indirettamente. (nome, cognome, fotografie, dati relativi all'ubicazione, un identificativo online, elementi caratteristici dell'identità fisica, fisiologica, genetica, psichica, economica, culturale o sociale.</a:t>
            </a:r>
          </a:p>
        </p:txBody>
      </p:sp>
    </p:spTree>
    <p:extLst>
      <p:ext uri="{BB962C8B-B14F-4D97-AF65-F5344CB8AC3E}">
        <p14:creationId xmlns:p14="http://schemas.microsoft.com/office/powerpoint/2010/main" val="2570487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1611186" y="621949"/>
            <a:ext cx="5361305" cy="26417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1800"/>
              </a:lnSpc>
              <a:spcBef>
                <a:spcPts val="260"/>
              </a:spcBef>
              <a:tabLst>
                <a:tab pos="2146935" algn="l"/>
                <a:tab pos="2666365" algn="l"/>
                <a:tab pos="2967990" algn="l"/>
                <a:tab pos="4799965" algn="l"/>
              </a:tabLst>
            </a:pPr>
            <a:r>
              <a:rPr lang="it-IT" sz="2000" dirty="0">
                <a:solidFill>
                  <a:schemeClr val="bg1"/>
                </a:solidFill>
                <a:latin typeface="Arial"/>
                <a:cs typeface="Arial"/>
              </a:rPr>
              <a:t>Definizione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6109" y="10341811"/>
            <a:ext cx="15430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10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9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4623868" y="10342526"/>
            <a:ext cx="15748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9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610153" y="10354586"/>
            <a:ext cx="3038475" cy="14097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Vademecum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5" dirty="0">
                <a:solidFill>
                  <a:srgbClr val="FFFFFF"/>
                </a:solidFill>
                <a:latin typeface="Arial"/>
                <a:cs typeface="Arial"/>
              </a:rPr>
              <a:t>gestione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della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FFFFFF"/>
                </a:solidFill>
                <a:latin typeface="Arial"/>
                <a:cs typeface="Arial"/>
              </a:rPr>
              <a:t>sicurezza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della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salute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5" dirty="0">
                <a:solidFill>
                  <a:srgbClr val="FFFFFF"/>
                </a:solidFill>
                <a:latin typeface="Arial"/>
                <a:cs typeface="Arial"/>
              </a:rPr>
              <a:t>sul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lavoro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Titolo 1"/>
          <p:cNvSpPr txBox="1">
            <a:spLocks/>
          </p:cNvSpPr>
          <p:nvPr/>
        </p:nvSpPr>
        <p:spPr>
          <a:xfrm>
            <a:off x="8178375" y="415008"/>
            <a:ext cx="8229600" cy="719137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it-IT" kern="0" dirty="0">
                <a:solidFill>
                  <a:schemeClr val="accent6">
                    <a:lumMod val="75000"/>
                  </a:schemeClr>
                </a:solidFill>
              </a:rPr>
              <a:t>1. Figure di riferimento del GDPR</a:t>
            </a:r>
          </a:p>
        </p:txBody>
      </p:sp>
      <p:sp>
        <p:nvSpPr>
          <p:cNvPr id="45" name="Rettangolo 44"/>
          <p:cNvSpPr/>
          <p:nvPr/>
        </p:nvSpPr>
        <p:spPr>
          <a:xfrm>
            <a:off x="8178375" y="983949"/>
            <a:ext cx="725346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l’Interessato/a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Il/la Titolare o i Contitolari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Il/la Responsabile Esterno al Trattamento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Il/la Designato/a – Autorizzato/a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Il/la Data Protection Officer (DPO)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Il/la Amministratore/Amministratrice di sistema</a:t>
            </a:r>
          </a:p>
          <a:p>
            <a:endParaRPr lang="it-IT" dirty="0"/>
          </a:p>
        </p:txBody>
      </p:sp>
      <p:sp>
        <p:nvSpPr>
          <p:cNvPr id="46" name="Rettangolo 45"/>
          <p:cNvSpPr/>
          <p:nvPr/>
        </p:nvSpPr>
        <p:spPr>
          <a:xfrm>
            <a:off x="8242186" y="2759668"/>
            <a:ext cx="1968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schemeClr val="accent6">
                    <a:lumMod val="75000"/>
                  </a:schemeClr>
                </a:solidFill>
              </a:rPr>
              <a:t>1.1 L’Interessato/a</a:t>
            </a:r>
          </a:p>
        </p:txBody>
      </p:sp>
      <p:sp>
        <p:nvSpPr>
          <p:cNvPr id="47" name="Rettangolo 46"/>
          <p:cNvSpPr/>
          <p:nvPr/>
        </p:nvSpPr>
        <p:spPr>
          <a:xfrm>
            <a:off x="8223136" y="3122097"/>
            <a:ext cx="6731114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Con il termine «interessato/a» ci riferisce alla </a:t>
            </a:r>
            <a:r>
              <a:rPr lang="it-IT" b="1" dirty="0"/>
              <a:t>persona fisica cui si riferiscono i dati personali oggetto di trattamento</a:t>
            </a:r>
            <a:r>
              <a:rPr lang="it-IT" dirty="0"/>
              <a:t>.</a:t>
            </a:r>
          </a:p>
          <a:p>
            <a:r>
              <a:rPr lang="it-IT" dirty="0"/>
              <a:t>Il Regolamento conferisce agli Interessati una serie di diritti e garanzie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</a:t>
            </a:r>
            <a:r>
              <a:rPr lang="it-IT" b="1" dirty="0"/>
              <a:t> diritto ad essere informati. </a:t>
            </a:r>
            <a:r>
              <a:rPr lang="it-IT" dirty="0"/>
              <a:t>La persona a cui i dati si riferiscono ha cioè il diritto di sapere in modo chiaro e trasparente chi e come tratta i suoi dati personali;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</a:t>
            </a:r>
            <a:r>
              <a:rPr lang="it-IT" b="1" dirty="0"/>
              <a:t> diritto di accedere ai propri dati personali.</a:t>
            </a:r>
            <a:r>
              <a:rPr lang="it-IT" dirty="0"/>
              <a:t> L’Interessato può quindi riconoscere in ogni momento quali sono i dati personali trattati dal Titolare, per quali finalità e altre informazioni relative;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</a:t>
            </a:r>
            <a:r>
              <a:rPr lang="it-IT" b="1" dirty="0"/>
              <a:t> diritto alla rettifica, </a:t>
            </a:r>
            <a:r>
              <a:rPr lang="it-IT" dirty="0"/>
              <a:t>ovvero l’Interessato può chiedere modifiche ai propri dati personali qualora ritenga che non siano accurati o aggiornati;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</a:t>
            </a:r>
            <a:r>
              <a:rPr lang="it-IT" b="1" dirty="0"/>
              <a:t> diritto di revoca, </a:t>
            </a:r>
            <a:r>
              <a:rPr lang="it-IT" dirty="0"/>
              <a:t>in qualsiasi momento il consenso precedentemente concesso;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</a:t>
            </a:r>
            <a:r>
              <a:rPr lang="it-IT" b="1" dirty="0"/>
              <a:t> diritto di opporsi al trattamento</a:t>
            </a:r>
            <a:r>
              <a:rPr lang="it-IT" dirty="0"/>
              <a:t>, totalmente o parzialmente (per alcuni specifici tipi o finalità di trattamento);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</a:t>
            </a:r>
            <a:r>
              <a:rPr lang="it-IT" b="1" dirty="0"/>
              <a:t> diritto alla cancellazione</a:t>
            </a:r>
            <a:r>
              <a:rPr lang="it-IT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</a:t>
            </a:r>
            <a:r>
              <a:rPr lang="it-IT" b="1" dirty="0"/>
              <a:t> diritto all’oblio. </a:t>
            </a:r>
            <a:r>
              <a:rPr lang="it-IT" dirty="0"/>
              <a:t>Il diritto di cancellare informazioni rese pubbliche in passato ma per le quali è venuto meno l’interesse iniziale alla diffusione;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il</a:t>
            </a:r>
            <a:r>
              <a:rPr lang="it-IT" b="1" dirty="0"/>
              <a:t> diritto alla portabilità dei dati</a:t>
            </a:r>
            <a:r>
              <a:rPr lang="it-IT" dirty="0"/>
              <a:t>, che conferisce all’Interessato la possibilità di ricevere i propri dati personali o chiederne il trasferimento tra un Titolare e l’altro.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14" name="Ovale 13"/>
          <p:cNvSpPr/>
          <p:nvPr/>
        </p:nvSpPr>
        <p:spPr>
          <a:xfrm>
            <a:off x="433261" y="3323765"/>
            <a:ext cx="3352800" cy="39638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</a:rPr>
              <a:t>Il GDPR UE 2016/679, è stato emanato dalla Commissione Europea nel 2016 definitivamente applicato a partire dal 25 maggio 2018 e garantisce la protezione dei dati che circolano in tutta l’UE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4335433" y="4621715"/>
            <a:ext cx="3240000" cy="13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Si applica al </a:t>
            </a:r>
            <a:r>
              <a:rPr lang="it-IT" b="1" dirty="0"/>
              <a:t>trattamento automatizzato </a:t>
            </a:r>
            <a:r>
              <a:rPr lang="it-IT" dirty="0"/>
              <a:t>e </a:t>
            </a:r>
            <a:r>
              <a:rPr lang="it-IT" b="1" dirty="0"/>
              <a:t>non automatizzato </a:t>
            </a:r>
            <a:r>
              <a:rPr lang="it-IT" dirty="0"/>
              <a:t>di dati personali contenuti in un </a:t>
            </a:r>
            <a:r>
              <a:rPr lang="it-IT" b="1" dirty="0"/>
              <a:t>archivio</a:t>
            </a:r>
            <a:r>
              <a:rPr lang="it-IT" dirty="0"/>
              <a:t>.</a:t>
            </a:r>
          </a:p>
        </p:txBody>
      </p:sp>
      <p:sp>
        <p:nvSpPr>
          <p:cNvPr id="23" name="Rettangolo arrotondato 22"/>
          <p:cNvSpPr/>
          <p:nvPr/>
        </p:nvSpPr>
        <p:spPr>
          <a:xfrm>
            <a:off x="704850" y="738642"/>
            <a:ext cx="6870583" cy="16077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Si applica </a:t>
            </a:r>
            <a:r>
              <a:rPr lang="it-IT" b="1" dirty="0"/>
              <a:t>integralmente a tutti gli Enti, pubblici e privati</a:t>
            </a:r>
            <a:r>
              <a:rPr lang="it-IT" dirty="0"/>
              <a:t>, situati nel territorio dell’Unione Europea </a:t>
            </a:r>
            <a:r>
              <a:rPr lang="it-IT" b="1" dirty="0"/>
              <a:t>ed alle imprese situate fuori l’UE che offrono servizi o prodotti a </a:t>
            </a:r>
            <a:r>
              <a:rPr lang="it-IT" dirty="0"/>
              <a:t>persone </a:t>
            </a:r>
            <a:r>
              <a:rPr lang="it-IT" b="1" dirty="0"/>
              <a:t>che si trovano nel territorio dell’Unione stessa.</a:t>
            </a:r>
          </a:p>
        </p:txBody>
      </p:sp>
      <p:sp>
        <p:nvSpPr>
          <p:cNvPr id="24" name="Rettangolo arrotondato 23"/>
          <p:cNvSpPr/>
          <p:nvPr/>
        </p:nvSpPr>
        <p:spPr>
          <a:xfrm>
            <a:off x="4339243" y="2854741"/>
            <a:ext cx="3240000" cy="13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Uniforma i diritti </a:t>
            </a:r>
            <a:r>
              <a:rPr lang="it-IT" dirty="0"/>
              <a:t>delle persone su tutto il territorio dell’Unione</a:t>
            </a:r>
          </a:p>
        </p:txBody>
      </p:sp>
      <p:sp>
        <p:nvSpPr>
          <p:cNvPr id="25" name="Rettangolo arrotondato 24"/>
          <p:cNvSpPr/>
          <p:nvPr/>
        </p:nvSpPr>
        <p:spPr>
          <a:xfrm>
            <a:off x="4335433" y="6442260"/>
            <a:ext cx="3240000" cy="136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Uniforma le</a:t>
            </a:r>
            <a:r>
              <a:rPr lang="it-IT" dirty="0"/>
              <a:t> </a:t>
            </a:r>
            <a:r>
              <a:rPr lang="it-IT" b="1" dirty="0"/>
              <a:t>definizioni delle responsabilità </a:t>
            </a:r>
            <a:r>
              <a:rPr lang="it-IT" dirty="0"/>
              <a:t>e l’</a:t>
            </a:r>
            <a:r>
              <a:rPr lang="it-IT" b="1" dirty="0"/>
              <a:t>applicabilità </a:t>
            </a:r>
            <a:r>
              <a:rPr lang="it-IT" dirty="0"/>
              <a:t>delle </a:t>
            </a:r>
            <a:r>
              <a:rPr lang="it-IT" b="1" dirty="0"/>
              <a:t>regole</a:t>
            </a:r>
            <a:endParaRPr lang="it-IT" dirty="0"/>
          </a:p>
        </p:txBody>
      </p:sp>
      <p:sp>
        <p:nvSpPr>
          <p:cNvPr id="26" name="Rettangolo arrotondato 25"/>
          <p:cNvSpPr/>
          <p:nvPr/>
        </p:nvSpPr>
        <p:spPr>
          <a:xfrm>
            <a:off x="704850" y="8265071"/>
            <a:ext cx="6870583" cy="1577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Uniforma gli obblighi </a:t>
            </a:r>
            <a:r>
              <a:rPr lang="it-IT" dirty="0"/>
              <a:t>per i titolari di trattamento sul territorio dell’Unione</a:t>
            </a:r>
          </a:p>
          <a:p>
            <a:pPr algn="ctr"/>
            <a:r>
              <a:rPr lang="it-IT" dirty="0"/>
              <a:t>al fine di </a:t>
            </a:r>
            <a:r>
              <a:rPr lang="it-IT" b="1" dirty="0"/>
              <a:t>garantire la protezione e la libera circolazione </a:t>
            </a:r>
            <a:r>
              <a:rPr lang="it-IT" dirty="0"/>
              <a:t>dei dati personali. </a:t>
            </a:r>
          </a:p>
          <a:p>
            <a:pPr algn="ctr"/>
            <a:r>
              <a:rPr lang="it-IT" dirty="0"/>
              <a:t>Il GDPR si occupa di tutelare i diritti e le libertà delle persone fisiche.</a:t>
            </a:r>
          </a:p>
        </p:txBody>
      </p:sp>
      <p:cxnSp>
        <p:nvCxnSpPr>
          <p:cNvPr id="3" name="Connettore 2 2"/>
          <p:cNvCxnSpPr/>
          <p:nvPr/>
        </p:nvCxnSpPr>
        <p:spPr>
          <a:xfrm flipV="1">
            <a:off x="2152650" y="2527300"/>
            <a:ext cx="457200" cy="601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/>
          <p:nvPr/>
        </p:nvCxnSpPr>
        <p:spPr>
          <a:xfrm flipV="1">
            <a:off x="3448050" y="3594100"/>
            <a:ext cx="762000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3905250" y="5270500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stCxn id="14" idx="5"/>
          </p:cNvCxnSpPr>
          <p:nvPr/>
        </p:nvCxnSpPr>
        <p:spPr>
          <a:xfrm>
            <a:off x="3295055" y="6707164"/>
            <a:ext cx="914995" cy="392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2152650" y="7480300"/>
            <a:ext cx="76200" cy="609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54"/>
          <p:cNvSpPr txBox="1"/>
          <p:nvPr/>
        </p:nvSpPr>
        <p:spPr>
          <a:xfrm>
            <a:off x="356109" y="10341811"/>
            <a:ext cx="15430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10" dirty="0">
                <a:solidFill>
                  <a:srgbClr val="FFFFFF"/>
                </a:solidFill>
                <a:latin typeface="Arial MT"/>
                <a:cs typeface="Arial MT"/>
              </a:rPr>
              <a:t>4</a:t>
            </a:r>
            <a:r>
              <a:rPr sz="9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4623868" y="10342526"/>
            <a:ext cx="15748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9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15" dirty="0">
                <a:solidFill>
                  <a:srgbClr val="FFFFFF"/>
                </a:solidFill>
                <a:latin typeface="Arial MT"/>
                <a:cs typeface="Arial MT"/>
              </a:rPr>
              <a:t>5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0610153" y="10354586"/>
            <a:ext cx="3038475" cy="14097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Vademecum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5" dirty="0">
                <a:solidFill>
                  <a:srgbClr val="FFFFFF"/>
                </a:solidFill>
                <a:latin typeface="Arial"/>
                <a:cs typeface="Arial"/>
              </a:rPr>
              <a:t>gestione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della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FFFFFF"/>
                </a:solidFill>
                <a:latin typeface="Arial"/>
                <a:cs typeface="Arial"/>
              </a:rPr>
              <a:t>sicurezza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della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salute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5" dirty="0">
                <a:solidFill>
                  <a:srgbClr val="FFFFFF"/>
                </a:solidFill>
                <a:latin typeface="Arial"/>
                <a:cs typeface="Arial"/>
              </a:rPr>
              <a:t>sul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lavoro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58595" y="448274"/>
            <a:ext cx="4086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schemeClr val="accent6">
                    <a:lumMod val="75000"/>
                  </a:schemeClr>
                </a:solidFill>
              </a:rPr>
              <a:t>1.2 Titolare del trattamento e Contitolari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62406" y="2143238"/>
            <a:ext cx="32161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r>
              <a:rPr lang="it-IT" dirty="0"/>
              <a:t>Qualora due o più soggetti si trovino contemporaneamente, ciascuno per la propria area di competenza, ad agire come titolari del trattamento, questi sono definiti </a:t>
            </a:r>
            <a:r>
              <a:rPr lang="it-IT" b="1" dirty="0"/>
              <a:t>Contitolari</a:t>
            </a:r>
            <a:r>
              <a:rPr lang="it-IT" dirty="0"/>
              <a:t>. La contitolarità deve essere disciplinata attraverso un accordo interno che ripartisca tra i Contitolari le responsabilità rispetto agli obblighi del GDPR.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296110" y="4617268"/>
            <a:ext cx="667638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it-IT" dirty="0">
              <a:solidFill>
                <a:srgbClr val="000000"/>
              </a:solidFill>
            </a:endParaRPr>
          </a:p>
          <a:p>
            <a:pPr>
              <a:defRPr/>
            </a:pPr>
            <a:endParaRPr lang="it-IT" sz="2000" dirty="0"/>
          </a:p>
        </p:txBody>
      </p:sp>
      <p:sp>
        <p:nvSpPr>
          <p:cNvPr id="19" name="Rettangolo 18"/>
          <p:cNvSpPr/>
          <p:nvPr/>
        </p:nvSpPr>
        <p:spPr>
          <a:xfrm>
            <a:off x="7620000" y="2277771"/>
            <a:ext cx="4052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schemeClr val="accent6">
                    <a:lumMod val="75000"/>
                  </a:schemeClr>
                </a:solidFill>
              </a:rPr>
              <a:t>1.3 Responsabile Esterno al Trattamento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7509509" y="3041177"/>
            <a:ext cx="756285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Il regolamento europeo, all’</a:t>
            </a:r>
            <a:r>
              <a:rPr lang="it-IT" b="1" dirty="0"/>
              <a:t>art. 28</a:t>
            </a:r>
            <a:r>
              <a:rPr lang="it-IT" dirty="0"/>
              <a:t>, definisce il </a:t>
            </a:r>
            <a:r>
              <a:rPr lang="it-IT" b="1" dirty="0"/>
              <a:t>responsabile esterno del trattamento</a:t>
            </a:r>
            <a:r>
              <a:rPr lang="it-IT" dirty="0"/>
              <a:t> dati come </a:t>
            </a:r>
            <a:r>
              <a:rPr lang="it-IT" b="1" dirty="0"/>
              <a:t>la persona fisica o giuridica, autorità pubblica o organismo che tratta i dati per conto del titolare del trattamento. </a:t>
            </a:r>
          </a:p>
          <a:p>
            <a:r>
              <a:rPr lang="it-IT" dirty="0"/>
              <a:t>Una delle caratteristiche del </a:t>
            </a:r>
            <a:r>
              <a:rPr lang="it-IT" b="1" dirty="0"/>
              <a:t>responsabile del trattamento dati</a:t>
            </a:r>
            <a:r>
              <a:rPr lang="it-IT" dirty="0"/>
              <a:t> è che l’</a:t>
            </a:r>
            <a:r>
              <a:rPr lang="it-IT" b="1" dirty="0"/>
              <a:t>art. 4 GDPR</a:t>
            </a:r>
            <a:r>
              <a:rPr lang="it-IT" dirty="0"/>
              <a:t> lo definisce come un </a:t>
            </a:r>
            <a:r>
              <a:rPr lang="it-IT" b="1" dirty="0"/>
              <a:t>soggetto esterno all’impresa</a:t>
            </a:r>
            <a:r>
              <a:rPr lang="it-IT" dirty="0"/>
              <a:t>. Quindi questo ruolo non può essere svolto da un dipendente. La nomina del responsabile trattamento dati è di responsabilità del titolare del trattamento. 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7513319" y="5466576"/>
            <a:ext cx="72184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Il titolare non può scegliere casualmente il responsabile trattamento dati</a:t>
            </a:r>
            <a:r>
              <a:rPr lang="it-IT" dirty="0"/>
              <a:t>: l’art. 28 stabilisce che il titolare trattamento dati deve assicurarsi di collaborare con responsabili del trattamento che offrono sufficienti garanzie in merito alla loro effettiva capacità di elaborare i dati personali in linea con il GDPR e la protezione dei diritti dell’interessato. Vale a dire che è </a:t>
            </a:r>
            <a:r>
              <a:rPr lang="it-IT" b="1" dirty="0"/>
              <a:t>onere del titolare accertarsi che i responsabili siano figure conformi ai requisiti richiesti dal regolamento privacy. </a:t>
            </a:r>
            <a:endParaRPr lang="it-IT" dirty="0"/>
          </a:p>
          <a:p>
            <a:endParaRPr lang="it-IT" dirty="0"/>
          </a:p>
        </p:txBody>
      </p:sp>
      <p:sp>
        <p:nvSpPr>
          <p:cNvPr id="23" name="Rettangolo 22"/>
          <p:cNvSpPr/>
          <p:nvPr/>
        </p:nvSpPr>
        <p:spPr>
          <a:xfrm>
            <a:off x="130702" y="5937706"/>
            <a:ext cx="68417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Quando il/la titolare del trattamento decide di esternalizzare il trattamento dei dati ha l’</a:t>
            </a:r>
            <a:r>
              <a:rPr lang="it-IT" b="1" dirty="0"/>
              <a:t>obbligo di stipulare un contratto, o altro atto giuridico</a:t>
            </a:r>
            <a:r>
              <a:rPr lang="it-IT" dirty="0"/>
              <a:t> con la persona fisica o giuridica, che tratterà i dati e diventerà quindi </a:t>
            </a:r>
            <a:r>
              <a:rPr lang="it-IT" b="1" dirty="0"/>
              <a:t>responsabile del trattamento</a:t>
            </a:r>
            <a:r>
              <a:rPr lang="it-IT" dirty="0"/>
              <a:t>.</a:t>
            </a:r>
          </a:p>
          <a:p>
            <a:r>
              <a:rPr lang="it-IT" dirty="0"/>
              <a:t>Contenuti minimi del contratto:</a:t>
            </a:r>
          </a:p>
          <a:p>
            <a:r>
              <a:rPr lang="it-IT" dirty="0"/>
              <a:t>Impartisce al responsabile le istruzioni per trattare i dati</a:t>
            </a:r>
          </a:p>
          <a:p>
            <a:r>
              <a:rPr lang="it-IT" dirty="0"/>
              <a:t>Indica la natura e le finalità del trattamento </a:t>
            </a:r>
          </a:p>
          <a:p>
            <a:r>
              <a:rPr lang="it-IT" dirty="0"/>
              <a:t>Elenca il tipo di dati trattati</a:t>
            </a:r>
          </a:p>
          <a:p>
            <a:r>
              <a:rPr lang="it-IT" dirty="0"/>
              <a:t>Definisce le categorie di interessati</a:t>
            </a:r>
          </a:p>
          <a:p>
            <a:r>
              <a:rPr lang="it-IT" dirty="0"/>
              <a:t>Precisa gli obblighi e i diritti del titolare del trattamento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7562850" y="7917127"/>
            <a:ext cx="72184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Può accadere che il responsabile del trattamento incarichi altri soggetti al trattamento dei dati che diventano «responsabili di secondo livello».  L’incarico dei essere formalizzato e comunicato al Titolare del trattamento dei dati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792" y="2424378"/>
            <a:ext cx="3742287" cy="2854040"/>
          </a:xfrm>
          <a:prstGeom prst="rect">
            <a:avLst/>
          </a:prstGeom>
        </p:spPr>
      </p:pic>
      <p:sp>
        <p:nvSpPr>
          <p:cNvPr id="27" name="Rettangolo 26"/>
          <p:cNvSpPr/>
          <p:nvPr/>
        </p:nvSpPr>
        <p:spPr>
          <a:xfrm>
            <a:off x="130702" y="1065449"/>
            <a:ext cx="7127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Il/la Titolare del trattamento è la persona fisica o giuridica, autorità pubblica, servizio o altro organismo che singolarmente (o insieme ad altri) </a:t>
            </a:r>
            <a:r>
              <a:rPr lang="it-IT" b="1" dirty="0"/>
              <a:t>determina le finalità e i mezzi del trattamento dei dati </a:t>
            </a:r>
            <a:r>
              <a:rPr lang="it-IT" dirty="0"/>
              <a:t>personali.</a:t>
            </a:r>
          </a:p>
          <a:p>
            <a:r>
              <a:rPr lang="it-IT" b="1" dirty="0"/>
              <a:t>Oxfam Italia è il Titolare del Trattamento dei dati</a:t>
            </a:r>
          </a:p>
        </p:txBody>
      </p:sp>
      <p:pic>
        <p:nvPicPr>
          <p:cNvPr id="2050" name="Picture 2" descr="Accord d'adaptation sur la fusion/absorption d'Econocom Services par  Econocom-Osiatis France | CGT Econo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0050" y="72205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181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64"/>
          <p:cNvSpPr txBox="1"/>
          <p:nvPr/>
        </p:nvSpPr>
        <p:spPr>
          <a:xfrm>
            <a:off x="356109" y="10341811"/>
            <a:ext cx="16065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40" dirty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r>
              <a:rPr sz="9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4626659" y="10342526"/>
            <a:ext cx="15494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9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" name="AutoShape 4" descr="IL PREPOSTO ⛑ Il... - Starlight SRL - Servizi di Logistica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7825174" y="6529768"/>
            <a:ext cx="71290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/>
              <a:t>Qualora sia dunque necessario, il DPO deve essere nominato sulla base di precisi requisiti specificati dal Regolamento.</a:t>
            </a:r>
          </a:p>
          <a:p>
            <a:pPr algn="just"/>
            <a:r>
              <a:rPr lang="it-IT" dirty="0"/>
              <a:t>Autonomia e indipendenza.</a:t>
            </a:r>
          </a:p>
          <a:p>
            <a:pPr algn="just"/>
            <a:r>
              <a:rPr lang="it-IT" dirty="0"/>
              <a:t>Assenza di conflitto di interessi e capacità di assolvere ai propri obblighi.</a:t>
            </a:r>
          </a:p>
          <a:p>
            <a:pPr algn="just"/>
            <a:r>
              <a:rPr lang="it-IT" dirty="0"/>
              <a:t>Risorse finanziare, infrastrutture e (dove opportuno) personale.</a:t>
            </a:r>
          </a:p>
          <a:p>
            <a:pPr algn="just"/>
            <a:r>
              <a:rPr lang="it-IT" dirty="0"/>
              <a:t>Tempo per l’espletamento dei compiti e per la formazione.</a:t>
            </a:r>
          </a:p>
          <a:p>
            <a:pPr algn="just"/>
            <a:r>
              <a:rPr lang="it-IT" dirty="0"/>
              <a:t>Il DPO, quindi, diventa il fulcro del nuovo sistema di governance in tema di protezione dei dati personali ed ha per questo compiti definiti per legge.</a:t>
            </a:r>
          </a:p>
          <a:p>
            <a:pPr algn="just"/>
            <a:r>
              <a:rPr lang="it-IT" dirty="0"/>
              <a:t>Egli ha la responsabilità di controllare e supportare l’applicazione degli obblighi della nuova normativa, fornendo quando necessario anche la sua consulenza.</a:t>
            </a:r>
          </a:p>
          <a:p>
            <a:pPr algn="just"/>
            <a:r>
              <a:rPr lang="it-IT" dirty="0"/>
              <a:t>E, allo stesso tempo, è il punto di contatto con le Autorità di controllo e gli Interessati per questioni connesse al trattamento dei dati.</a:t>
            </a:r>
          </a:p>
        </p:txBody>
      </p:sp>
      <p:sp>
        <p:nvSpPr>
          <p:cNvPr id="46" name="Rettangolo 45"/>
          <p:cNvSpPr/>
          <p:nvPr/>
        </p:nvSpPr>
        <p:spPr>
          <a:xfrm>
            <a:off x="7825174" y="-114400"/>
            <a:ext cx="756285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  <a:p>
            <a:endParaRPr lang="it-IT" b="1" dirty="0"/>
          </a:p>
          <a:p>
            <a:r>
              <a:rPr lang="it-IT" b="1" i="1" dirty="0">
                <a:solidFill>
                  <a:schemeClr val="accent6">
                    <a:lumMod val="75000"/>
                  </a:schemeClr>
                </a:solidFill>
              </a:rPr>
              <a:t>1.4 Persone Autorizzate Al Trattamento (Ex incaricati)</a:t>
            </a:r>
          </a:p>
          <a:p>
            <a:r>
              <a:rPr lang="it-IT" dirty="0"/>
              <a:t>Il titolare o il responsabile del trattamento </a:t>
            </a:r>
            <a:r>
              <a:rPr lang="it-IT" b="1" dirty="0"/>
              <a:t>individuano le modalità più opportune per autorizzare al trattamento dei dati personali le persone </a:t>
            </a:r>
            <a:r>
              <a:rPr lang="it-IT" dirty="0"/>
              <a:t>che operano sotto la propria autorità̀ diretta.</a:t>
            </a:r>
          </a:p>
        </p:txBody>
      </p:sp>
      <p:sp>
        <p:nvSpPr>
          <p:cNvPr id="47" name="Rettangolo 46"/>
          <p:cNvSpPr/>
          <p:nvPr/>
        </p:nvSpPr>
        <p:spPr>
          <a:xfrm>
            <a:off x="7864730" y="2296038"/>
            <a:ext cx="36063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Oltre al Titolare e al Responsabile, il GDPR sancisce l’obbligo di nominare un </a:t>
            </a:r>
            <a:r>
              <a:rPr lang="it-IT" i="1" dirty="0"/>
              <a:t>Data Protection Officer</a:t>
            </a:r>
            <a:r>
              <a:rPr lang="it-IT" dirty="0"/>
              <a:t> (DPO), ma diventa necessaria solo in tre casi particolari.</a:t>
            </a:r>
          </a:p>
          <a:p>
            <a:r>
              <a:rPr lang="it-IT" dirty="0"/>
              <a:t> </a:t>
            </a:r>
            <a:r>
              <a:rPr lang="it-IT" b="1" dirty="0"/>
              <a:t>1.</a:t>
            </a:r>
            <a:r>
              <a:rPr lang="it-IT" dirty="0"/>
              <a:t> Il trattamento dei dati è svolto da un’autorità pubblica o da un organismo pubblico.</a:t>
            </a:r>
          </a:p>
          <a:p>
            <a:r>
              <a:rPr lang="it-IT" b="1" dirty="0"/>
              <a:t>2.</a:t>
            </a:r>
            <a:r>
              <a:rPr lang="it-IT" dirty="0"/>
              <a:t> L’attività principale del Titolare o del Responsabile consiste nel monitoraggio regolare e sistematico degli Interessati su larga scala.</a:t>
            </a:r>
          </a:p>
        </p:txBody>
      </p:sp>
      <p:sp>
        <p:nvSpPr>
          <p:cNvPr id="21" name="Pentagono 20"/>
          <p:cNvSpPr/>
          <p:nvPr/>
        </p:nvSpPr>
        <p:spPr>
          <a:xfrm>
            <a:off x="460375" y="7087720"/>
            <a:ext cx="7200000" cy="1440000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it-IT" b="1" dirty="0">
                <a:solidFill>
                  <a:schemeClr val="tx1"/>
                </a:solidFill>
              </a:rPr>
              <a:t>NOTIFICA DEL DATA BREACH: </a:t>
            </a:r>
            <a:r>
              <a:rPr lang="it-IT" dirty="0">
                <a:solidFill>
                  <a:schemeClr val="tx1"/>
                </a:solidFill>
              </a:rPr>
              <a:t>E’ tenuto alla notifica alle autorità di controllo nel caso si verifichi una violazione dei dati personali che sono gestiti entro 72 ore.</a:t>
            </a:r>
          </a:p>
        </p:txBody>
      </p:sp>
      <p:sp>
        <p:nvSpPr>
          <p:cNvPr id="28" name="Pentagono 27"/>
          <p:cNvSpPr/>
          <p:nvPr/>
        </p:nvSpPr>
        <p:spPr>
          <a:xfrm>
            <a:off x="406710" y="8784066"/>
            <a:ext cx="7200000" cy="1440000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it-IT" b="1" dirty="0">
                <a:solidFill>
                  <a:schemeClr val="tx1"/>
                </a:solidFill>
              </a:rPr>
              <a:t>PROCEDURE DI AUDIT: </a:t>
            </a:r>
            <a:r>
              <a:rPr lang="it-IT" dirty="0">
                <a:solidFill>
                  <a:schemeClr val="tx1"/>
                </a:solidFill>
              </a:rPr>
              <a:t>E’ tenuto a garantire la messa in atto di procedure per testare, verificare e valutare l’efficacia delle misure tecniche organizzative per garantire la sicurezza del trattamento</a:t>
            </a:r>
            <a:r>
              <a:rPr lang="it-IT" dirty="0"/>
              <a:t>.</a:t>
            </a:r>
          </a:p>
        </p:txBody>
      </p:sp>
      <p:sp>
        <p:nvSpPr>
          <p:cNvPr id="52" name="Pentagono 51"/>
          <p:cNvSpPr/>
          <p:nvPr/>
        </p:nvSpPr>
        <p:spPr>
          <a:xfrm>
            <a:off x="470864" y="5219773"/>
            <a:ext cx="7200000" cy="1440000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it-IT" b="1" dirty="0">
                <a:solidFill>
                  <a:srgbClr val="000000"/>
                </a:solidFill>
              </a:rPr>
              <a:t>FORMAZIONE:</a:t>
            </a:r>
            <a:r>
              <a:rPr lang="it-IT" dirty="0">
                <a:solidFill>
                  <a:srgbClr val="000000"/>
                </a:solidFill>
              </a:rPr>
              <a:t> E’ tenuto a garantire che chiunque agisca sotto la propria autorità, per il trattamento dei dati, debba avere una formazione e un incarico adeguato. </a:t>
            </a:r>
          </a:p>
        </p:txBody>
      </p:sp>
      <p:sp>
        <p:nvSpPr>
          <p:cNvPr id="53" name="Pentagono 52"/>
          <p:cNvSpPr/>
          <p:nvPr/>
        </p:nvSpPr>
        <p:spPr>
          <a:xfrm>
            <a:off x="470864" y="3475384"/>
            <a:ext cx="7200000" cy="144000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it-IT" b="1" dirty="0">
                <a:solidFill>
                  <a:srgbClr val="000000"/>
                </a:solidFill>
              </a:rPr>
              <a:t>REGISTRO DELLE ATTIVITA’: </a:t>
            </a:r>
            <a:r>
              <a:rPr lang="it-IT" dirty="0">
                <a:solidFill>
                  <a:srgbClr val="000000"/>
                </a:solidFill>
              </a:rPr>
              <a:t>E’ tenuto ad impostare, in una forma tracciabile, nel quale vengono mappati i responsabili, le finalità, le descrizioni, le categorie di interessati, i destinatari, i trasferimenti, i termini di cancellazione e descrizione delle misure tecniche ed organizzative per garantire la sicurezza dei dati che sono gestiti.</a:t>
            </a:r>
          </a:p>
        </p:txBody>
      </p:sp>
      <p:sp>
        <p:nvSpPr>
          <p:cNvPr id="54" name="Pentagono 53"/>
          <p:cNvSpPr/>
          <p:nvPr/>
        </p:nvSpPr>
        <p:spPr>
          <a:xfrm>
            <a:off x="470864" y="1748926"/>
            <a:ext cx="7200000" cy="1440000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it-IT" b="1" dirty="0">
                <a:solidFill>
                  <a:schemeClr val="tx1"/>
                </a:solidFill>
              </a:rPr>
              <a:t>VALUTAZIONE D’IMPATTO</a:t>
            </a:r>
            <a:r>
              <a:rPr lang="it-IT" dirty="0">
                <a:solidFill>
                  <a:schemeClr val="tx1"/>
                </a:solidFill>
              </a:rPr>
              <a:t>: E’ tenuto ad </a:t>
            </a:r>
            <a:r>
              <a:rPr lang="it-IT" dirty="0">
                <a:solidFill>
                  <a:srgbClr val="000000"/>
                </a:solidFill>
              </a:rPr>
              <a:t>analizzati tutti i dati trattati</a:t>
            </a:r>
          </a:p>
          <a:p>
            <a:pPr>
              <a:defRPr/>
            </a:pPr>
            <a:r>
              <a:rPr lang="it-IT" dirty="0">
                <a:solidFill>
                  <a:srgbClr val="000000"/>
                </a:solidFill>
              </a:rPr>
              <a:t>che presentino un </a:t>
            </a:r>
            <a:r>
              <a:rPr lang="it-IT" b="1" dirty="0">
                <a:solidFill>
                  <a:srgbClr val="000000"/>
                </a:solidFill>
              </a:rPr>
              <a:t>rischio elevato  </a:t>
            </a:r>
            <a:r>
              <a:rPr lang="it-IT" dirty="0">
                <a:solidFill>
                  <a:srgbClr val="000000"/>
                </a:solidFill>
              </a:rPr>
              <a:t>e  stabilisce quali criteri e/o modalità di gestione devono essere adottate per stabile le misure tecniche ed organizzative adeguate per la protezione del dato.</a:t>
            </a:r>
          </a:p>
        </p:txBody>
      </p:sp>
      <p:sp>
        <p:nvSpPr>
          <p:cNvPr id="55" name="Rettangolo 54"/>
          <p:cNvSpPr/>
          <p:nvPr/>
        </p:nvSpPr>
        <p:spPr>
          <a:xfrm>
            <a:off x="436436" y="569250"/>
            <a:ext cx="7012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it-IT" dirty="0"/>
              <a:t>Il/la </a:t>
            </a:r>
            <a:r>
              <a:rPr lang="it-IT" b="1" i="1" dirty="0"/>
              <a:t>Titolare del Trattamento </a:t>
            </a:r>
            <a:r>
              <a:rPr lang="it-IT" dirty="0"/>
              <a:t>e il/la </a:t>
            </a:r>
            <a:r>
              <a:rPr lang="it-IT" b="1" i="1" dirty="0"/>
              <a:t>Responsabile Esterno del Trattamento </a:t>
            </a:r>
            <a:r>
              <a:rPr lang="it-IT" dirty="0"/>
              <a:t>devono garantire che i dati siano trattati in modo conforme al GDPR e sono tenuti a: 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7864730" y="1859819"/>
            <a:ext cx="3419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>
                <a:solidFill>
                  <a:schemeClr val="accent6">
                    <a:lumMod val="75000"/>
                  </a:schemeClr>
                </a:solidFill>
              </a:rPr>
              <a:t>1.5 Data Protection Officer (DPO) </a:t>
            </a:r>
            <a:endParaRPr lang="it-IT" i="1" dirty="0"/>
          </a:p>
        </p:txBody>
      </p:sp>
      <p:pic>
        <p:nvPicPr>
          <p:cNvPr id="3074" name="Picture 2" descr="Agenti di commercio Venditori aggiornamen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756" y="1706813"/>
            <a:ext cx="2925494" cy="315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870894" y="5696610"/>
            <a:ext cx="756285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/>
              <a:t>3</a:t>
            </a:r>
            <a:r>
              <a:rPr lang="it-IT" dirty="0"/>
              <a:t>. Il trattamento su larga scala è relativo a categorie particolari di dati o di dati relativi a condanne penali e reati.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o a tutto sesto 6"/>
          <p:cNvSpPr/>
          <p:nvPr/>
        </p:nvSpPr>
        <p:spPr>
          <a:xfrm rot="19465524">
            <a:off x="-500532" y="4758686"/>
            <a:ext cx="9179861" cy="3886200"/>
          </a:xfrm>
          <a:prstGeom prst="blockArc">
            <a:avLst>
              <a:gd name="adj1" fmla="val 10800000"/>
              <a:gd name="adj2" fmla="val 1295755"/>
              <a:gd name="adj3" fmla="val 8811"/>
            </a:avLst>
          </a:prstGeom>
          <a:solidFill>
            <a:srgbClr val="F91939"/>
          </a:solidFill>
          <a:ln>
            <a:solidFill>
              <a:srgbClr val="F91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356109" y="10341811"/>
            <a:ext cx="16065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40" dirty="0">
                <a:solidFill>
                  <a:srgbClr val="FFFFFF"/>
                </a:solidFill>
                <a:latin typeface="Arial MT"/>
                <a:cs typeface="Arial MT"/>
              </a:rPr>
              <a:t>6</a:t>
            </a:r>
            <a:r>
              <a:rPr sz="9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4626659" y="10342526"/>
            <a:ext cx="15494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9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" name="AutoShape 4" descr="IL PREPOSTO ⛑ Il... - Starlight SRL - Servizi di Logistica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307975" y="-35426"/>
            <a:ext cx="756285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t-IT" dirty="0"/>
          </a:p>
          <a:p>
            <a:endParaRPr lang="it-IT" b="1" dirty="0"/>
          </a:p>
          <a:p>
            <a:r>
              <a:rPr lang="it-IT" b="1" i="1" dirty="0">
                <a:solidFill>
                  <a:schemeClr val="accent6">
                    <a:lumMod val="75000"/>
                  </a:schemeClr>
                </a:solidFill>
              </a:rPr>
              <a:t>1.6 Amministratore di Sistema</a:t>
            </a:r>
          </a:p>
          <a:p>
            <a:r>
              <a:rPr lang="it-IT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it-IT" dirty="0"/>
              <a:t>E’ un ruolo operativo, essenziale per la </a:t>
            </a:r>
          </a:p>
          <a:p>
            <a:pPr algn="just"/>
            <a:r>
              <a:rPr lang="it-IT" dirty="0"/>
              <a:t>sicurezza dei sistemi informatici, telematici e delle </a:t>
            </a:r>
          </a:p>
          <a:p>
            <a:pPr algn="just"/>
            <a:r>
              <a:rPr lang="it-IT" dirty="0"/>
              <a:t>banche dati, con specifiche competenze tecniche, </a:t>
            </a:r>
          </a:p>
          <a:p>
            <a:pPr algn="just"/>
            <a:r>
              <a:rPr lang="it-IT" dirty="0"/>
              <a:t>al quale è affidato il compito di gestire tali sistemi,</a:t>
            </a:r>
          </a:p>
          <a:p>
            <a:pPr algn="just"/>
            <a:r>
              <a:rPr lang="it-IT" dirty="0"/>
              <a:t> autorizzando altri soggetti all’accesso agli stessi, </a:t>
            </a:r>
          </a:p>
          <a:p>
            <a:pPr algn="just"/>
            <a:r>
              <a:rPr lang="it-IT" dirty="0"/>
              <a:t>oltre a vigilare sul sistema.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E’ soggetto fondamentale in caso di violazione delle disposizione del Regolamenti (data </a:t>
            </a:r>
            <a:r>
              <a:rPr lang="it-IT" dirty="0" err="1"/>
              <a:t>breach</a:t>
            </a:r>
            <a:r>
              <a:rPr lang="it-IT" dirty="0"/>
              <a:t>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050" y="451080"/>
            <a:ext cx="2143125" cy="2143125"/>
          </a:xfrm>
          <a:prstGeom prst="rect">
            <a:avLst/>
          </a:prstGeom>
        </p:spPr>
      </p:pic>
      <p:sp>
        <p:nvSpPr>
          <p:cNvPr id="18" name="Rettangolo 17"/>
          <p:cNvSpPr/>
          <p:nvPr/>
        </p:nvSpPr>
        <p:spPr>
          <a:xfrm>
            <a:off x="3825744" y="5205967"/>
            <a:ext cx="38729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pPr algn="just"/>
            <a:r>
              <a:rPr lang="it-IT" b="1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it-IT" dirty="0"/>
              <a:t>Per violazione dei dati personali si intende la violazione di sicurezza che comporta accidentalmente o in modo illecito la distruzione, la perdita, la modifica, la divulgazione non autorizzata o l’accesso ai dati personali trasmessi, conservati o comunque trattati.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La violazione deve essere comunicata  scrivendo a </a:t>
            </a:r>
            <a:r>
              <a:rPr lang="it-IT" dirty="0">
                <a:solidFill>
                  <a:srgbClr val="F91939"/>
                </a:solidFill>
                <a:hlinkClick r:id="rId3"/>
              </a:rPr>
              <a:t>privacy@oxfam.it</a:t>
            </a:r>
            <a:r>
              <a:rPr lang="it-IT" dirty="0">
                <a:solidFill>
                  <a:srgbClr val="F91939"/>
                </a:solidFill>
              </a:rPr>
              <a:t> </a:t>
            </a:r>
            <a:r>
              <a:rPr lang="it-IT" dirty="0"/>
              <a:t>e</a:t>
            </a:r>
            <a:r>
              <a:rPr lang="it-IT" dirty="0">
                <a:solidFill>
                  <a:srgbClr val="F91939"/>
                </a:solidFill>
              </a:rPr>
              <a:t> </a:t>
            </a:r>
            <a:r>
              <a:rPr lang="it-IT" dirty="0">
                <a:solidFill>
                  <a:srgbClr val="F91939"/>
                </a:solidFill>
                <a:hlinkClick r:id="rId4"/>
              </a:rPr>
              <a:t>itc@oxfam.it</a:t>
            </a:r>
            <a:r>
              <a:rPr lang="it-IT" dirty="0">
                <a:solidFill>
                  <a:srgbClr val="F91939"/>
                </a:solidFill>
              </a:rPr>
              <a:t> </a:t>
            </a:r>
            <a:r>
              <a:rPr lang="it-IT" dirty="0"/>
              <a:t>per darne notifica al Garante della Privacy,  senza giustificato ritardo, entro 72 ore dal momento in cui si è venuto a conoscenza della violazione.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787" y="7468124"/>
            <a:ext cx="2619375" cy="174307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143250" y="5357518"/>
            <a:ext cx="4217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b="1" dirty="0">
                <a:solidFill>
                  <a:schemeClr val="accent6"/>
                </a:solidFill>
              </a:rPr>
              <a:t>Data </a:t>
            </a:r>
            <a:r>
              <a:rPr lang="it-IT" b="1" dirty="0" err="1">
                <a:solidFill>
                  <a:schemeClr val="accent6"/>
                </a:solidFill>
              </a:rPr>
              <a:t>Breach</a:t>
            </a:r>
            <a:r>
              <a:rPr lang="it-IT" b="1" dirty="0">
                <a:solidFill>
                  <a:schemeClr val="accent6"/>
                </a:solidFill>
              </a:rPr>
              <a:t> (violazione dei dati personali)</a:t>
            </a:r>
            <a:endParaRPr lang="it-IT" b="1" i="1" dirty="0">
              <a:solidFill>
                <a:schemeClr val="accent6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32071" y="416281"/>
            <a:ext cx="6480610" cy="98824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24" name="Rettangolo 23"/>
          <p:cNvSpPr/>
          <p:nvPr/>
        </p:nvSpPr>
        <p:spPr>
          <a:xfrm>
            <a:off x="8990892" y="3060700"/>
            <a:ext cx="516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i="1" dirty="0" err="1">
                <a:solidFill>
                  <a:schemeClr val="accent6"/>
                </a:solidFill>
              </a:rPr>
              <a:t>Modalita’</a:t>
            </a:r>
            <a:r>
              <a:rPr lang="it-IT" sz="4000" b="1" i="1" dirty="0">
                <a:solidFill>
                  <a:schemeClr val="accent6"/>
                </a:solidFill>
              </a:rPr>
              <a:t> Operative </a:t>
            </a:r>
          </a:p>
          <a:p>
            <a:pPr algn="ctr"/>
            <a:r>
              <a:rPr lang="it-IT" sz="4000" b="1" i="1" dirty="0">
                <a:solidFill>
                  <a:schemeClr val="accent6"/>
                </a:solidFill>
              </a:rPr>
              <a:t>Per La Raccolta Del Dato</a:t>
            </a:r>
          </a:p>
        </p:txBody>
      </p:sp>
      <p:pic>
        <p:nvPicPr>
          <p:cNvPr id="1028" name="Picture 4" descr="Riorganizzazione dei processi e scelte di innovazione, le sfide per il  management | Eventi, 05/04/2017 | Consorzio Sol.Co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929" y="5726850"/>
            <a:ext cx="3352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57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/>
          <p:nvPr/>
        </p:nvSpPr>
        <p:spPr>
          <a:xfrm>
            <a:off x="356109" y="10341811"/>
            <a:ext cx="19304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11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900" spc="-10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9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591777" y="10342526"/>
            <a:ext cx="18986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9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125" dirty="0">
                <a:solidFill>
                  <a:srgbClr val="FFFFFF"/>
                </a:solidFill>
                <a:latin typeface="Arial MT"/>
                <a:cs typeface="Arial MT"/>
              </a:rPr>
              <a:t>13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610153" y="10354586"/>
            <a:ext cx="3038475" cy="14097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Vademecum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5" dirty="0">
                <a:solidFill>
                  <a:srgbClr val="FFFFFF"/>
                </a:solidFill>
                <a:latin typeface="Arial"/>
                <a:cs typeface="Arial"/>
              </a:rPr>
              <a:t>gestione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della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FFFFFF"/>
                </a:solidFill>
                <a:latin typeface="Arial"/>
                <a:cs typeface="Arial"/>
              </a:rPr>
              <a:t>sicurezza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della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salute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5" dirty="0">
                <a:solidFill>
                  <a:srgbClr val="FFFFFF"/>
                </a:solidFill>
                <a:latin typeface="Arial"/>
                <a:cs typeface="Arial"/>
              </a:rPr>
              <a:t>sul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lavoro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28"/>
          <p:cNvSpPr txBox="1"/>
          <p:nvPr/>
        </p:nvSpPr>
        <p:spPr>
          <a:xfrm>
            <a:off x="641236" y="6575514"/>
            <a:ext cx="39439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7000" b="1" spc="140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endParaRPr sz="7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55575" y="665082"/>
            <a:ext cx="33863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LA RACCOLTA DEL DATO </a:t>
            </a:r>
            <a:r>
              <a:rPr lang="it-IT" dirty="0"/>
              <a:t>VA GARANTITA tendendo conto dei DIRITTI DELL’ INTERESSATO,</a:t>
            </a:r>
            <a:r>
              <a:rPr lang="it-IT" dirty="0">
                <a:solidFill>
                  <a:schemeClr val="accent2"/>
                </a:solidFill>
              </a:rPr>
              <a:t> </a:t>
            </a:r>
            <a:r>
              <a:rPr lang="it-IT" dirty="0"/>
              <a:t>nel rispetto di:</a:t>
            </a:r>
          </a:p>
          <a:p>
            <a:r>
              <a:rPr lang="it-IT" b="1" dirty="0"/>
              <a:t>Liceità</a:t>
            </a:r>
            <a:r>
              <a:rPr lang="it-IT" dirty="0"/>
              <a:t>, </a:t>
            </a:r>
            <a:r>
              <a:rPr lang="it-IT" b="1" dirty="0"/>
              <a:t>correttezza</a:t>
            </a:r>
            <a:r>
              <a:rPr lang="it-IT" dirty="0"/>
              <a:t> e </a:t>
            </a:r>
            <a:r>
              <a:rPr lang="it-IT" b="1" dirty="0"/>
              <a:t>trasparenza</a:t>
            </a:r>
            <a:r>
              <a:rPr lang="it-IT" dirty="0"/>
              <a:t> </a:t>
            </a:r>
          </a:p>
          <a:p>
            <a:r>
              <a:rPr lang="it-IT" b="1" dirty="0"/>
              <a:t>Limitazione</a:t>
            </a:r>
            <a:r>
              <a:rPr lang="it-IT" dirty="0"/>
              <a:t> delle finalità (determinate, esplicite, legittime e coerenti)</a:t>
            </a:r>
          </a:p>
          <a:p>
            <a:r>
              <a:rPr lang="it-IT" b="1" dirty="0"/>
              <a:t>Minimizzazione </a:t>
            </a:r>
            <a:r>
              <a:rPr lang="it-IT" dirty="0"/>
              <a:t>dei dati (adeguati, pertinenti, limitati alle finalità dell’utilizzo)</a:t>
            </a:r>
          </a:p>
          <a:p>
            <a:r>
              <a:rPr lang="it-IT" b="1" dirty="0"/>
              <a:t>Esattezza </a:t>
            </a:r>
          </a:p>
          <a:p>
            <a:r>
              <a:rPr lang="it-IT" b="1" dirty="0"/>
              <a:t>Conservazione </a:t>
            </a:r>
            <a:r>
              <a:rPr lang="it-IT" dirty="0"/>
              <a:t>(determinazione del periodo)</a:t>
            </a:r>
          </a:p>
          <a:p>
            <a:r>
              <a:rPr lang="it-IT" b="1" dirty="0"/>
              <a:t>Integrità, riservatezza, disponibilità</a:t>
            </a:r>
          </a:p>
          <a:p>
            <a:r>
              <a:rPr lang="it-IT" b="1" dirty="0"/>
              <a:t>Divieto di trasferimenti </a:t>
            </a:r>
            <a:r>
              <a:rPr lang="it-IT" dirty="0"/>
              <a:t>(decisione di adeguatezza o garanzie adeguate)</a:t>
            </a:r>
          </a:p>
          <a:p>
            <a:pPr algn="ctr"/>
            <a:endParaRPr lang="it-IT" dirty="0"/>
          </a:p>
        </p:txBody>
      </p:sp>
      <p:sp>
        <p:nvSpPr>
          <p:cNvPr id="75" name="Rettangolo 74"/>
          <p:cNvSpPr/>
          <p:nvPr/>
        </p:nvSpPr>
        <p:spPr>
          <a:xfrm>
            <a:off x="136933" y="6496009"/>
            <a:ext cx="713837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LA GARANZIA E’ RESA ATTRAVERSO LA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CONSEGNA DELL’INFORMATIVA   </a:t>
            </a:r>
            <a:r>
              <a:rPr lang="it-IT" dirty="0"/>
              <a:t>che deve essere </a:t>
            </a:r>
            <a:r>
              <a:rPr lang="it-IT" b="1" dirty="0"/>
              <a:t>sempre consegnata</a:t>
            </a:r>
            <a:r>
              <a:rPr lang="it-IT" dirty="0"/>
              <a:t>, </a:t>
            </a:r>
            <a:r>
              <a:rPr lang="it-IT" b="1" dirty="0"/>
              <a:t>coincisa</a:t>
            </a:r>
            <a:r>
              <a:rPr lang="it-IT" dirty="0"/>
              <a:t>, </a:t>
            </a:r>
            <a:r>
              <a:rPr lang="it-IT" b="1" dirty="0"/>
              <a:t>trasparente</a:t>
            </a:r>
            <a:r>
              <a:rPr lang="it-IT" dirty="0"/>
              <a:t>, </a:t>
            </a:r>
            <a:r>
              <a:rPr lang="it-IT" b="1" dirty="0"/>
              <a:t>intelligibile</a:t>
            </a:r>
            <a:r>
              <a:rPr lang="it-IT" dirty="0"/>
              <a:t>, </a:t>
            </a:r>
            <a:r>
              <a:rPr lang="it-IT" b="1" dirty="0"/>
              <a:t>semplice, chiara</a:t>
            </a:r>
            <a:r>
              <a:rPr lang="it-IT" dirty="0"/>
              <a:t> e deve c</a:t>
            </a:r>
            <a:r>
              <a:rPr lang="it-IT" sz="2000" dirty="0"/>
              <a:t>ontiene: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- Identità e contatti del </a:t>
            </a:r>
            <a:r>
              <a:rPr lang="it-IT" sz="2000" b="1" dirty="0"/>
              <a:t>titolare del trattamento (e del DPO)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- </a:t>
            </a:r>
            <a:r>
              <a:rPr lang="it-IT" sz="2000" b="1" dirty="0"/>
              <a:t>Finalità </a:t>
            </a:r>
            <a:r>
              <a:rPr lang="it-IT" sz="2000" dirty="0"/>
              <a:t>del trattamento e </a:t>
            </a:r>
            <a:r>
              <a:rPr lang="it-IT" sz="2000" b="1" dirty="0"/>
              <a:t>fondamento di liceità </a:t>
            </a:r>
            <a:r>
              <a:rPr lang="it-IT" sz="2000" dirty="0"/>
              <a:t>del trattamento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Eventuali </a:t>
            </a:r>
            <a:r>
              <a:rPr lang="it-IT" sz="2000" b="1" dirty="0"/>
              <a:t>persone/enti che possono venire a conoscenza dei dati</a:t>
            </a: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- Eventuali </a:t>
            </a:r>
            <a:r>
              <a:rPr lang="it-IT" sz="2000" b="1" dirty="0"/>
              <a:t>trasferimenti</a:t>
            </a: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- </a:t>
            </a:r>
            <a:r>
              <a:rPr lang="it-IT" sz="2000" b="1" dirty="0"/>
              <a:t>Periodo di conservazione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- </a:t>
            </a:r>
            <a:r>
              <a:rPr lang="it-IT" sz="2000" b="1" dirty="0"/>
              <a:t>Diritti dell’interessato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- Eventuale esistenza di un </a:t>
            </a:r>
            <a:r>
              <a:rPr lang="it-IT" sz="2000" b="1" dirty="0"/>
              <a:t>processo decisionale automatizzato</a:t>
            </a:r>
            <a:endParaRPr lang="it-IT" sz="2000" dirty="0"/>
          </a:p>
        </p:txBody>
      </p:sp>
      <p:pic>
        <p:nvPicPr>
          <p:cNvPr id="4100" name="Picture 4" descr="GDPR per aziende: cosa fare e come proteggere la privacy - Welcome Digi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357" y="1536700"/>
            <a:ext cx="3882958" cy="388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GDPR per aziende: cosa fare e come proteggere la privacy - Welcome Dig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911" y="665082"/>
            <a:ext cx="5761725" cy="302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7830921" y="3929874"/>
            <a:ext cx="756285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Per trattare il dato </a:t>
            </a:r>
            <a:r>
              <a:rPr lang="it-IT" sz="1600" dirty="0">
                <a:solidFill>
                  <a:schemeClr val="accent6">
                    <a:lumMod val="75000"/>
                  </a:schemeClr>
                </a:solidFill>
              </a:rPr>
              <a:t>VA RICHIESTO IL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CONSENSO</a:t>
            </a:r>
            <a:r>
              <a:rPr lang="it-IT" dirty="0"/>
              <a:t>, che deve essere: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esplicito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liberamente prestato e dimostrabile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fornito  in linguaggio semplice e chiaro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specifico per ciascuna finalità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chiaramente distinguibile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comprensibile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facilmente accessibile in particolar modo per le Categorie Particolari (dati sensibili)</a:t>
            </a:r>
          </a:p>
        </p:txBody>
      </p:sp>
      <p:sp>
        <p:nvSpPr>
          <p:cNvPr id="12" name="Ovale 11"/>
          <p:cNvSpPr/>
          <p:nvPr/>
        </p:nvSpPr>
        <p:spPr>
          <a:xfrm>
            <a:off x="11776513" y="7317389"/>
            <a:ext cx="3243479" cy="20813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Oxfam Italia richiede il </a:t>
            </a:r>
            <a:r>
              <a:rPr lang="it-IT" b="1" dirty="0">
                <a:solidFill>
                  <a:schemeClr val="bg1"/>
                </a:solidFill>
              </a:rPr>
              <a:t>consenso genitoriale </a:t>
            </a:r>
            <a:r>
              <a:rPr lang="it-IT" dirty="0">
                <a:solidFill>
                  <a:schemeClr val="bg1"/>
                </a:solidFill>
              </a:rPr>
              <a:t>per i minori di 18 anni.  </a:t>
            </a:r>
            <a:r>
              <a:rPr lang="it-IT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AutoShape 2" descr="Una casella precompilata non costituisce un valido consenso al trattamento  dei dati – Diritto &amp; Inter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0505" y="4499045"/>
            <a:ext cx="1155494" cy="1155494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7830921" y="6671907"/>
            <a:ext cx="3505200" cy="3753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accent2"/>
              </a:solidFill>
            </a:endParaRPr>
          </a:p>
          <a:p>
            <a:pPr algn="ctr"/>
            <a:endParaRPr lang="it-IT" dirty="0">
              <a:solidFill>
                <a:schemeClr val="accent2"/>
              </a:solidFill>
            </a:endParaRPr>
          </a:p>
          <a:p>
            <a:pPr algn="ctr"/>
            <a:endParaRPr lang="it-IT" dirty="0">
              <a:solidFill>
                <a:schemeClr val="accent2"/>
              </a:solidFill>
            </a:endParaRPr>
          </a:p>
          <a:p>
            <a:pPr algn="ctr"/>
            <a:endParaRPr lang="it-IT" dirty="0">
              <a:solidFill>
                <a:schemeClr val="accent2"/>
              </a:solidFill>
            </a:endParaRPr>
          </a:p>
          <a:p>
            <a:pPr algn="ctr"/>
            <a:endParaRPr lang="it-IT" dirty="0">
              <a:solidFill>
                <a:schemeClr val="accent2"/>
              </a:solidFill>
            </a:endParaRPr>
          </a:p>
          <a:p>
            <a:pPr algn="ctr"/>
            <a:endParaRPr lang="it-IT" dirty="0">
              <a:solidFill>
                <a:schemeClr val="accent2"/>
              </a:solidFill>
            </a:endParaRPr>
          </a:p>
          <a:p>
            <a:pPr algn="ctr"/>
            <a:r>
              <a:rPr lang="it-IT" dirty="0">
                <a:solidFill>
                  <a:schemeClr val="accent2"/>
                </a:solidFill>
              </a:rPr>
              <a:t>Oxfam Italia dispone della modulistica, informativa e schede di consenso in base alle attività dell’Organizzazione e sono reperibili attraverso il proprio referente o nella Intranet organizzativa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4821" y="6878442"/>
            <a:ext cx="2057400" cy="13059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co a tutto sesto 15"/>
          <p:cNvSpPr/>
          <p:nvPr/>
        </p:nvSpPr>
        <p:spPr>
          <a:xfrm rot="19465524">
            <a:off x="-241" y="6699531"/>
            <a:ext cx="8061296" cy="2981307"/>
          </a:xfrm>
          <a:prstGeom prst="blockArc">
            <a:avLst>
              <a:gd name="adj1" fmla="val 10800000"/>
              <a:gd name="adj2" fmla="val 1295755"/>
              <a:gd name="adj3" fmla="val 8811"/>
            </a:avLst>
          </a:prstGeom>
          <a:solidFill>
            <a:srgbClr val="FF0000"/>
          </a:solidFill>
          <a:ln>
            <a:solidFill>
              <a:srgbClr val="F91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56109" y="10341811"/>
            <a:ext cx="193040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-11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sz="900" spc="-10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9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4591777" y="10342526"/>
            <a:ext cx="189865" cy="15367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900" spc="5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r>
              <a:rPr sz="90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900" spc="-125" dirty="0">
                <a:solidFill>
                  <a:srgbClr val="FFFFFF"/>
                </a:solidFill>
                <a:latin typeface="Arial MT"/>
                <a:cs typeface="Arial MT"/>
              </a:rPr>
              <a:t>13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610153" y="10354586"/>
            <a:ext cx="3038475" cy="14097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Vademecum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5" dirty="0">
                <a:solidFill>
                  <a:srgbClr val="FFFFFF"/>
                </a:solidFill>
                <a:latin typeface="Arial"/>
                <a:cs typeface="Arial"/>
              </a:rPr>
              <a:t>gestione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della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10" dirty="0">
                <a:solidFill>
                  <a:srgbClr val="FFFFFF"/>
                </a:solidFill>
                <a:latin typeface="Arial"/>
                <a:cs typeface="Arial"/>
              </a:rPr>
              <a:t>sicurezza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della</a:t>
            </a:r>
            <a:r>
              <a:rPr sz="800" i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dirty="0">
                <a:solidFill>
                  <a:srgbClr val="FFFFFF"/>
                </a:solidFill>
                <a:latin typeface="Arial"/>
                <a:cs typeface="Arial"/>
              </a:rPr>
              <a:t>salute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5" dirty="0">
                <a:solidFill>
                  <a:srgbClr val="FFFFFF"/>
                </a:solidFill>
                <a:latin typeface="Arial"/>
                <a:cs typeface="Arial"/>
              </a:rPr>
              <a:t>sul</a:t>
            </a:r>
            <a:r>
              <a:rPr sz="800" i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i="1" spc="-5" dirty="0">
                <a:solidFill>
                  <a:srgbClr val="FFFFFF"/>
                </a:solidFill>
                <a:latin typeface="Arial"/>
                <a:cs typeface="Arial"/>
              </a:rPr>
              <a:t>lavoro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28"/>
          <p:cNvSpPr txBox="1"/>
          <p:nvPr/>
        </p:nvSpPr>
        <p:spPr>
          <a:xfrm>
            <a:off x="641236" y="6575514"/>
            <a:ext cx="394395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7000" b="1" spc="140" dirty="0">
                <a:solidFill>
                  <a:schemeClr val="bg1"/>
                </a:solidFill>
                <a:latin typeface="Arial"/>
                <a:cs typeface="Arial"/>
              </a:rPr>
              <a:t>4</a:t>
            </a:r>
            <a:endParaRPr sz="7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6" name="object 25"/>
          <p:cNvSpPr txBox="1"/>
          <p:nvPr/>
        </p:nvSpPr>
        <p:spPr>
          <a:xfrm>
            <a:off x="1920862" y="7021348"/>
            <a:ext cx="494753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9915" algn="l"/>
              </a:tabLst>
            </a:pPr>
            <a:r>
              <a:rPr lang="it-IT" sz="1600" b="1" spc="-20" dirty="0">
                <a:solidFill>
                  <a:srgbClr val="FFFFFF"/>
                </a:solidFill>
                <a:latin typeface="Arial"/>
                <a:cs typeface="Arial"/>
              </a:rPr>
              <a:t>Piano di Emergenza Interno e Formazione</a:t>
            </a:r>
            <a:endParaRPr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538505" y="6032500"/>
            <a:ext cx="3508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La violazione delle disposizioni relative ai DIRITTI </a:t>
            </a:r>
            <a:r>
              <a:rPr lang="it-IT" dirty="0"/>
              <a:t>è soggetta a sanzioni amministrative </a:t>
            </a:r>
            <a:r>
              <a:rPr lang="it-IT" b="1" dirty="0"/>
              <a:t>fino a 20 milioni di Euro</a:t>
            </a:r>
            <a:r>
              <a:rPr lang="it-IT" dirty="0"/>
              <a:t>, o (per le imprese) fino al </a:t>
            </a:r>
            <a:r>
              <a:rPr lang="it-IT" b="1" dirty="0"/>
              <a:t>4 % del fatturato mondiale totale annuo </a:t>
            </a:r>
            <a:r>
              <a:rPr lang="it-IT" dirty="0"/>
              <a:t>dell'esercizio precedente, </a:t>
            </a:r>
            <a:r>
              <a:rPr lang="it-IT" b="1" dirty="0"/>
              <a:t>se superiore. </a:t>
            </a:r>
            <a:r>
              <a:rPr lang="it-IT" dirty="0"/>
              <a:t>(principi di base del trattamento, condizioni relative al consenso, diritti degli interessati, trasferimenti</a:t>
            </a:r>
            <a:r>
              <a:rPr lang="it-IT" i="1" dirty="0"/>
              <a:t>…</a:t>
            </a:r>
            <a:r>
              <a:rPr lang="it-IT" dirty="0"/>
              <a:t>)</a:t>
            </a:r>
          </a:p>
        </p:txBody>
      </p:sp>
      <p:pic>
        <p:nvPicPr>
          <p:cNvPr id="5122" name="Picture 2" descr="Nota dell'INL sulla rivalutazione delle ammende e delle sanzioni  amministrative in materia di igiene, salute e sicurezza sul lavoro |  Lavorofaci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99" y="6427047"/>
            <a:ext cx="3685738" cy="207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tangolo 17"/>
          <p:cNvSpPr/>
          <p:nvPr/>
        </p:nvSpPr>
        <p:spPr>
          <a:xfrm>
            <a:off x="8140177" y="469419"/>
            <a:ext cx="6451600" cy="98546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412228" y="8919515"/>
            <a:ext cx="756285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b="1" dirty="0"/>
              <a:t>La violazione delle disposizioni relative agli OBBLIGHI </a:t>
            </a:r>
            <a:r>
              <a:rPr lang="it-IT" dirty="0"/>
              <a:t>è soggetta a sanzioni amministrative </a:t>
            </a:r>
            <a:r>
              <a:rPr lang="it-IT" b="1" dirty="0"/>
              <a:t>fino a 10 milioni di Euro</a:t>
            </a:r>
            <a:r>
              <a:rPr lang="it-IT" dirty="0"/>
              <a:t>, o fino al </a:t>
            </a:r>
            <a:r>
              <a:rPr lang="it-IT" b="1" dirty="0"/>
              <a:t>2 % del fatturato mondiale totale annuo </a:t>
            </a:r>
            <a:r>
              <a:rPr lang="it-IT" dirty="0"/>
              <a:t>dell'esercizio precedente, </a:t>
            </a:r>
            <a:r>
              <a:rPr lang="it-IT" b="1" dirty="0"/>
              <a:t>se superiore</a:t>
            </a:r>
            <a:r>
              <a:rPr lang="it-IT" dirty="0"/>
              <a:t>. (obblighi dei titolari, figure della protezione dei dati, violazione di codici di condotta o schemi di certificazione</a:t>
            </a:r>
            <a:r>
              <a:rPr lang="it-IT" i="1" dirty="0"/>
              <a:t>…</a:t>
            </a:r>
            <a:r>
              <a:rPr lang="it-IT" dirty="0"/>
              <a:t>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857" y="1128889"/>
            <a:ext cx="2133600" cy="214312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332978" y="454444"/>
            <a:ext cx="436654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it-IT" dirty="0"/>
              <a:t>Ciascun collaboratore di Oxfam Italia sottoscrive un accordo di </a:t>
            </a:r>
            <a:r>
              <a:rPr lang="it-IT" b="1" dirty="0"/>
              <a:t>riservatezza </a:t>
            </a:r>
            <a:r>
              <a:rPr lang="it-IT" dirty="0"/>
              <a:t>in cui si obbliga a:  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dirty="0"/>
              <a:t>trattare i dati personali unicamente in base alle istruzioni ricevute dall’Organizzazione e, in ogni caso, in conformità con la normativa vigente in materia di protezione dei dati personali;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it-IT" dirty="0"/>
              <a:t>a garantire che i dati personali siano trattati nel rispetto dei principi e delle norme applicabili di legge e in stretta osservanza alle istruzioni fornite</a:t>
            </a:r>
          </a:p>
          <a:p>
            <a:pPr fontAlgn="base"/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332978" y="3747321"/>
            <a:ext cx="756285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it-IT" dirty="0"/>
              <a:t>osservare la più stretta riservatezza con riferimento ai dati personali e informazioni raccolti, trattati o ai quali avrò accesso nell'ambito dell'attività svolta per l’Organizzazione e a non farne o tenerne copia, a non rivelarli ad alcuna altra persona fisica o giuridica. </a:t>
            </a:r>
            <a:endParaRPr lang="it-IT" b="0" i="0" dirty="0">
              <a:effectLst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0564" y="5028410"/>
            <a:ext cx="756285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it-IT" dirty="0"/>
              <a:t>L'obbligo di non divulgazione e riservatezza è a tempo indeterminato e resta fermo anche qualora dovesse cessare il rapporto di lavoro con l’Organizzazione.  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8755798" y="9773251"/>
            <a:ext cx="5827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/>
              <a:t>Per maggiori informazioni scrivere a </a:t>
            </a:r>
            <a:r>
              <a:rPr lang="it-IT" b="1" dirty="0">
                <a:hlinkClick r:id="rId4"/>
              </a:rPr>
              <a:t>privacy@oxfam.it</a:t>
            </a:r>
            <a:r>
              <a:rPr lang="it-IT" b="1" dirty="0"/>
              <a:t> </a:t>
            </a:r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 rot="5400000">
            <a:off x="13980168" y="9675592"/>
            <a:ext cx="17119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/>
              <a:t>Aprile </a:t>
            </a:r>
            <a:r>
              <a:rPr lang="it-IT" b="1" dirty="0"/>
              <a:t>2024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4632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d63228-6565-4116-99c6-53e8c1188676">
      <Terms xmlns="http://schemas.microsoft.com/office/infopath/2007/PartnerControls"/>
    </lcf76f155ced4ddcb4097134ff3c332f>
    <TaxCatchAll xmlns="52b40b91-63a8-4dc1-8660-8bcf3971f10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D078020604ECF49A7E2606CA7D0CEEC" ma:contentTypeVersion="16" ma:contentTypeDescription="Creare un nuovo documento." ma:contentTypeScope="" ma:versionID="7afb134b6888cc0a36291328cb965783">
  <xsd:schema xmlns:xsd="http://www.w3.org/2001/XMLSchema" xmlns:xs="http://www.w3.org/2001/XMLSchema" xmlns:p="http://schemas.microsoft.com/office/2006/metadata/properties" xmlns:ns2="71d63228-6565-4116-99c6-53e8c1188676" xmlns:ns3="52b40b91-63a8-4dc1-8660-8bcf3971f102" targetNamespace="http://schemas.microsoft.com/office/2006/metadata/properties" ma:root="true" ma:fieldsID="08ae68d86c9368cbe241000f2610e494" ns2:_="" ns3:_="">
    <xsd:import namespace="71d63228-6565-4116-99c6-53e8c1188676"/>
    <xsd:import namespace="52b40b91-63a8-4dc1-8660-8bcf3971f1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63228-6565-4116-99c6-53e8c11886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Tag immagine" ma:readOnly="false" ma:fieldId="{5cf76f15-5ced-4ddc-b409-7134ff3c332f}" ma:taxonomyMulti="true" ma:sspId="91cdee0f-1750-4cc0-b771-a28a1731ef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b40b91-63a8-4dc1-8660-8bcf3971f10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be811a2-3ff8-4461-97f1-90fcdf91a7c2}" ma:internalName="TaxCatchAll" ma:showField="CatchAllData" ma:web="52b40b91-63a8-4dc1-8660-8bcf3971f1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9DB2CE-E5AC-4EDB-AE0A-17CA8AD267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FA035A-9D40-4915-8270-7A01FB6BB366}">
  <ds:schemaRefs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52b40b91-63a8-4dc1-8660-8bcf3971f102"/>
    <ds:schemaRef ds:uri="http://schemas.microsoft.com/office/2006/metadata/properties"/>
    <ds:schemaRef ds:uri="http://purl.org/dc/terms/"/>
    <ds:schemaRef ds:uri="71d63228-6565-4116-99c6-53e8c1188676"/>
    <ds:schemaRef ds:uri="http://purl.org/dc/elements/1.1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E42FAB5-0137-4C06-8FC2-7DA87F8378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d63228-6565-4116-99c6-53e8c1188676"/>
    <ds:schemaRef ds:uri="52b40b91-63a8-4dc1-8660-8bcf3971f1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2327</Words>
  <Application>Microsoft Office PowerPoint</Application>
  <PresentationFormat>Personalizzato</PresentationFormat>
  <Paragraphs>167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Arial MT</vt:lpstr>
      <vt:lpstr>Calibri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/>
  <cp:revision>6</cp:revision>
  <dcterms:created xsi:type="dcterms:W3CDTF">2024-02-21T18:14:31Z</dcterms:created>
  <dcterms:modified xsi:type="dcterms:W3CDTF">2024-05-07T06:54:18Z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0x0101007D078020604ECF49A7E2606CA7D0CEEC</vt:lpwstr>
  </property>
</Properties>
</file>